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76" r:id="rId2"/>
    <p:sldId id="256" r:id="rId3"/>
    <p:sldId id="288" r:id="rId4"/>
    <p:sldId id="296" r:id="rId5"/>
    <p:sldId id="282" r:id="rId6"/>
    <p:sldId id="283" r:id="rId7"/>
    <p:sldId id="297" r:id="rId8"/>
    <p:sldId id="294" r:id="rId9"/>
    <p:sldId id="277" r:id="rId10"/>
    <p:sldId id="2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0" autoAdjust="0"/>
    <p:restoredTop sz="87647" autoAdjust="0"/>
  </p:normalViewPr>
  <p:slideViewPr>
    <p:cSldViewPr snapToGrid="0">
      <p:cViewPr varScale="1">
        <p:scale>
          <a:sx n="80" d="100"/>
          <a:sy n="80" d="100"/>
        </p:scale>
        <p:origin x="9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5E958-4215-4458-8605-C77342184578}" type="doc">
      <dgm:prSet loTypeId="urn:microsoft.com/office/officeart/2009/layout/CircleArrowProcess" loCatId="cycle" qsTypeId="urn:microsoft.com/office/officeart/2005/8/quickstyle/simple4" qsCatId="simple" csTypeId="urn:microsoft.com/office/officeart/2005/8/colors/accent1_2" csCatId="accent1" phldr="1"/>
      <dgm:spPr/>
      <dgm:t>
        <a:bodyPr/>
        <a:lstStyle/>
        <a:p>
          <a:endParaRPr lang="en-US"/>
        </a:p>
      </dgm:t>
    </dgm:pt>
    <dgm:pt modelId="{89F226A6-A98D-45A9-B90C-2D7E8E982E0D}">
      <dgm:prSet phldrT="[Text]"/>
      <dgm:spPr/>
      <dgm:t>
        <a:bodyPr/>
        <a:lstStyle/>
        <a:p>
          <a:r>
            <a:rPr lang="en-US" dirty="0" smtClean="0"/>
            <a:t>Tell me what to grow</a:t>
          </a:r>
          <a:endParaRPr lang="en-US" dirty="0"/>
        </a:p>
      </dgm:t>
    </dgm:pt>
    <dgm:pt modelId="{93860051-FABF-469F-A89D-D1528B2D009D}" type="parTrans" cxnId="{40AEC954-50E7-4747-8D78-6927E67B83B8}">
      <dgm:prSet/>
      <dgm:spPr/>
      <dgm:t>
        <a:bodyPr/>
        <a:lstStyle/>
        <a:p>
          <a:endParaRPr lang="en-US"/>
        </a:p>
      </dgm:t>
    </dgm:pt>
    <dgm:pt modelId="{D235CC40-9D4C-4609-B581-AC835BA9863A}" type="sibTrans" cxnId="{40AEC954-50E7-4747-8D78-6927E67B83B8}">
      <dgm:prSet/>
      <dgm:spPr/>
      <dgm:t>
        <a:bodyPr/>
        <a:lstStyle/>
        <a:p>
          <a:endParaRPr lang="en-US"/>
        </a:p>
      </dgm:t>
    </dgm:pt>
    <dgm:pt modelId="{C3B8627A-D774-4424-A065-9E0C07E6BDCD}">
      <dgm:prSet phldrT="[Text]"/>
      <dgm:spPr/>
      <dgm:t>
        <a:bodyPr/>
        <a:lstStyle/>
        <a:p>
          <a:r>
            <a:rPr lang="en-US" dirty="0" smtClean="0"/>
            <a:t>Help me grow</a:t>
          </a:r>
          <a:endParaRPr lang="en-US" dirty="0"/>
        </a:p>
      </dgm:t>
    </dgm:pt>
    <dgm:pt modelId="{849561E5-DC87-44F1-9336-A8444D624568}" type="parTrans" cxnId="{FD1E48F5-C21E-4366-B073-F2A5895027E0}">
      <dgm:prSet/>
      <dgm:spPr/>
      <dgm:t>
        <a:bodyPr/>
        <a:lstStyle/>
        <a:p>
          <a:endParaRPr lang="en-US"/>
        </a:p>
      </dgm:t>
    </dgm:pt>
    <dgm:pt modelId="{EC38C113-75D3-4F0C-A4CC-C6AC5508E68A}" type="sibTrans" cxnId="{FD1E48F5-C21E-4366-B073-F2A5895027E0}">
      <dgm:prSet/>
      <dgm:spPr/>
      <dgm:t>
        <a:bodyPr/>
        <a:lstStyle/>
        <a:p>
          <a:endParaRPr lang="en-US"/>
        </a:p>
      </dgm:t>
    </dgm:pt>
    <dgm:pt modelId="{648DDEE6-2316-410D-92C2-4864F9A8BD71}">
      <dgm:prSet phldrT="[Text]"/>
      <dgm:spPr/>
      <dgm:t>
        <a:bodyPr/>
        <a:lstStyle/>
        <a:p>
          <a:r>
            <a:rPr lang="en-US" dirty="0" smtClean="0"/>
            <a:t>Help me sell</a:t>
          </a:r>
          <a:endParaRPr lang="en-US" dirty="0"/>
        </a:p>
      </dgm:t>
    </dgm:pt>
    <dgm:pt modelId="{30EF662D-CD0D-41A5-BFA6-C642E8A59C0E}" type="parTrans" cxnId="{D69CA340-9B05-44D0-9267-ADE15CEA87E0}">
      <dgm:prSet/>
      <dgm:spPr/>
      <dgm:t>
        <a:bodyPr/>
        <a:lstStyle/>
        <a:p>
          <a:endParaRPr lang="en-US"/>
        </a:p>
      </dgm:t>
    </dgm:pt>
    <dgm:pt modelId="{D45E1972-DB31-4308-949F-172952C4D0E4}" type="sibTrans" cxnId="{D69CA340-9B05-44D0-9267-ADE15CEA87E0}">
      <dgm:prSet/>
      <dgm:spPr/>
      <dgm:t>
        <a:bodyPr/>
        <a:lstStyle/>
        <a:p>
          <a:endParaRPr lang="en-US"/>
        </a:p>
      </dgm:t>
    </dgm:pt>
    <dgm:pt modelId="{2BF57AA5-DD7A-4111-B78E-65637B3E8EB7}" type="pres">
      <dgm:prSet presAssocID="{96C5E958-4215-4458-8605-C77342184578}" presName="Name0" presStyleCnt="0">
        <dgm:presLayoutVars>
          <dgm:chMax val="7"/>
          <dgm:chPref val="7"/>
          <dgm:dir/>
          <dgm:animLvl val="lvl"/>
        </dgm:presLayoutVars>
      </dgm:prSet>
      <dgm:spPr/>
      <dgm:t>
        <a:bodyPr/>
        <a:lstStyle/>
        <a:p>
          <a:endParaRPr lang="en-US"/>
        </a:p>
      </dgm:t>
    </dgm:pt>
    <dgm:pt modelId="{572AA7E0-A944-44CE-8433-A16D439D6291}" type="pres">
      <dgm:prSet presAssocID="{89F226A6-A98D-45A9-B90C-2D7E8E982E0D}" presName="Accent1" presStyleCnt="0"/>
      <dgm:spPr/>
    </dgm:pt>
    <dgm:pt modelId="{F7E5715F-105B-4CAD-967E-D6EED63D28D1}" type="pres">
      <dgm:prSet presAssocID="{89F226A6-A98D-45A9-B90C-2D7E8E982E0D}" presName="Accent" presStyleLbl="node1" presStyleIdx="0" presStyleCnt="3"/>
      <dgm:spPr/>
    </dgm:pt>
    <dgm:pt modelId="{F96DD928-32CC-4D86-8795-B5372DE30F4E}" type="pres">
      <dgm:prSet presAssocID="{89F226A6-A98D-45A9-B90C-2D7E8E982E0D}" presName="Parent1" presStyleLbl="revTx" presStyleIdx="0" presStyleCnt="3">
        <dgm:presLayoutVars>
          <dgm:chMax val="1"/>
          <dgm:chPref val="1"/>
          <dgm:bulletEnabled val="1"/>
        </dgm:presLayoutVars>
      </dgm:prSet>
      <dgm:spPr/>
      <dgm:t>
        <a:bodyPr/>
        <a:lstStyle/>
        <a:p>
          <a:endParaRPr lang="en-US"/>
        </a:p>
      </dgm:t>
    </dgm:pt>
    <dgm:pt modelId="{D0AFAA86-56AF-4316-9E5B-98C40CE527B0}" type="pres">
      <dgm:prSet presAssocID="{C3B8627A-D774-4424-A065-9E0C07E6BDCD}" presName="Accent2" presStyleCnt="0"/>
      <dgm:spPr/>
    </dgm:pt>
    <dgm:pt modelId="{74265949-5763-4483-B8DC-49DC468B998C}" type="pres">
      <dgm:prSet presAssocID="{C3B8627A-D774-4424-A065-9E0C07E6BDCD}" presName="Accent" presStyleLbl="node1" presStyleIdx="1" presStyleCnt="3"/>
      <dgm:spPr/>
    </dgm:pt>
    <dgm:pt modelId="{0CCB7230-D94E-4F48-A9A7-34BE051070FA}" type="pres">
      <dgm:prSet presAssocID="{C3B8627A-D774-4424-A065-9E0C07E6BDCD}" presName="Parent2" presStyleLbl="revTx" presStyleIdx="1" presStyleCnt="3">
        <dgm:presLayoutVars>
          <dgm:chMax val="1"/>
          <dgm:chPref val="1"/>
          <dgm:bulletEnabled val="1"/>
        </dgm:presLayoutVars>
      </dgm:prSet>
      <dgm:spPr/>
      <dgm:t>
        <a:bodyPr/>
        <a:lstStyle/>
        <a:p>
          <a:endParaRPr lang="en-US"/>
        </a:p>
      </dgm:t>
    </dgm:pt>
    <dgm:pt modelId="{2B1CD881-13A0-4EBC-97A0-04BFA06EA5B6}" type="pres">
      <dgm:prSet presAssocID="{648DDEE6-2316-410D-92C2-4864F9A8BD71}" presName="Accent3" presStyleCnt="0"/>
      <dgm:spPr/>
    </dgm:pt>
    <dgm:pt modelId="{7481AA28-47FA-4B8B-9A89-67604F37393C}" type="pres">
      <dgm:prSet presAssocID="{648DDEE6-2316-410D-92C2-4864F9A8BD71}" presName="Accent" presStyleLbl="node1" presStyleIdx="2" presStyleCnt="3"/>
      <dgm:spPr/>
    </dgm:pt>
    <dgm:pt modelId="{8B01F61D-5AA6-476A-8315-5CC38A873264}" type="pres">
      <dgm:prSet presAssocID="{648DDEE6-2316-410D-92C2-4864F9A8BD71}" presName="Parent3" presStyleLbl="revTx" presStyleIdx="2" presStyleCnt="3">
        <dgm:presLayoutVars>
          <dgm:chMax val="1"/>
          <dgm:chPref val="1"/>
          <dgm:bulletEnabled val="1"/>
        </dgm:presLayoutVars>
      </dgm:prSet>
      <dgm:spPr/>
      <dgm:t>
        <a:bodyPr/>
        <a:lstStyle/>
        <a:p>
          <a:endParaRPr lang="en-US"/>
        </a:p>
      </dgm:t>
    </dgm:pt>
  </dgm:ptLst>
  <dgm:cxnLst>
    <dgm:cxn modelId="{FD1E48F5-C21E-4366-B073-F2A5895027E0}" srcId="{96C5E958-4215-4458-8605-C77342184578}" destId="{C3B8627A-D774-4424-A065-9E0C07E6BDCD}" srcOrd="1" destOrd="0" parTransId="{849561E5-DC87-44F1-9336-A8444D624568}" sibTransId="{EC38C113-75D3-4F0C-A4CC-C6AC5508E68A}"/>
    <dgm:cxn modelId="{A03E2F95-2B5A-4124-94EE-4809182F5A31}" type="presOf" srcId="{C3B8627A-D774-4424-A065-9E0C07E6BDCD}" destId="{0CCB7230-D94E-4F48-A9A7-34BE051070FA}" srcOrd="0" destOrd="0" presId="urn:microsoft.com/office/officeart/2009/layout/CircleArrowProcess"/>
    <dgm:cxn modelId="{D69CA340-9B05-44D0-9267-ADE15CEA87E0}" srcId="{96C5E958-4215-4458-8605-C77342184578}" destId="{648DDEE6-2316-410D-92C2-4864F9A8BD71}" srcOrd="2" destOrd="0" parTransId="{30EF662D-CD0D-41A5-BFA6-C642E8A59C0E}" sibTransId="{D45E1972-DB31-4308-949F-172952C4D0E4}"/>
    <dgm:cxn modelId="{23C3BC78-E92F-4333-A1A7-0BFA7E5E5EBF}" type="presOf" srcId="{96C5E958-4215-4458-8605-C77342184578}" destId="{2BF57AA5-DD7A-4111-B78E-65637B3E8EB7}" srcOrd="0" destOrd="0" presId="urn:microsoft.com/office/officeart/2009/layout/CircleArrowProcess"/>
    <dgm:cxn modelId="{BFFBC402-1400-4990-B1B9-3753BA5E826E}" type="presOf" srcId="{648DDEE6-2316-410D-92C2-4864F9A8BD71}" destId="{8B01F61D-5AA6-476A-8315-5CC38A873264}" srcOrd="0" destOrd="0" presId="urn:microsoft.com/office/officeart/2009/layout/CircleArrowProcess"/>
    <dgm:cxn modelId="{A0252BB1-BD91-4699-B26E-2C17E3B92FBB}" type="presOf" srcId="{89F226A6-A98D-45A9-B90C-2D7E8E982E0D}" destId="{F96DD928-32CC-4D86-8795-B5372DE30F4E}" srcOrd="0" destOrd="0" presId="urn:microsoft.com/office/officeart/2009/layout/CircleArrowProcess"/>
    <dgm:cxn modelId="{40AEC954-50E7-4747-8D78-6927E67B83B8}" srcId="{96C5E958-4215-4458-8605-C77342184578}" destId="{89F226A6-A98D-45A9-B90C-2D7E8E982E0D}" srcOrd="0" destOrd="0" parTransId="{93860051-FABF-469F-A89D-D1528B2D009D}" sibTransId="{D235CC40-9D4C-4609-B581-AC835BA9863A}"/>
    <dgm:cxn modelId="{42EAA234-39B1-43D1-8F89-5225A2583952}" type="presParOf" srcId="{2BF57AA5-DD7A-4111-B78E-65637B3E8EB7}" destId="{572AA7E0-A944-44CE-8433-A16D439D6291}" srcOrd="0" destOrd="0" presId="urn:microsoft.com/office/officeart/2009/layout/CircleArrowProcess"/>
    <dgm:cxn modelId="{5510CF15-4FFF-4F8C-9088-35BB4353B11B}" type="presParOf" srcId="{572AA7E0-A944-44CE-8433-A16D439D6291}" destId="{F7E5715F-105B-4CAD-967E-D6EED63D28D1}" srcOrd="0" destOrd="0" presId="urn:microsoft.com/office/officeart/2009/layout/CircleArrowProcess"/>
    <dgm:cxn modelId="{240E3D9C-0916-42FC-A18F-836289D645CC}" type="presParOf" srcId="{2BF57AA5-DD7A-4111-B78E-65637B3E8EB7}" destId="{F96DD928-32CC-4D86-8795-B5372DE30F4E}" srcOrd="1" destOrd="0" presId="urn:microsoft.com/office/officeart/2009/layout/CircleArrowProcess"/>
    <dgm:cxn modelId="{19E95DCE-4237-4B23-860C-D533A8EC2202}" type="presParOf" srcId="{2BF57AA5-DD7A-4111-B78E-65637B3E8EB7}" destId="{D0AFAA86-56AF-4316-9E5B-98C40CE527B0}" srcOrd="2" destOrd="0" presId="urn:microsoft.com/office/officeart/2009/layout/CircleArrowProcess"/>
    <dgm:cxn modelId="{6A015BD6-A0FC-4667-A558-DD53FCB0BEAA}" type="presParOf" srcId="{D0AFAA86-56AF-4316-9E5B-98C40CE527B0}" destId="{74265949-5763-4483-B8DC-49DC468B998C}" srcOrd="0" destOrd="0" presId="urn:microsoft.com/office/officeart/2009/layout/CircleArrowProcess"/>
    <dgm:cxn modelId="{B2EBA6F8-0152-4CE7-B5D9-1B4A645B8A8A}" type="presParOf" srcId="{2BF57AA5-DD7A-4111-B78E-65637B3E8EB7}" destId="{0CCB7230-D94E-4F48-A9A7-34BE051070FA}" srcOrd="3" destOrd="0" presId="urn:microsoft.com/office/officeart/2009/layout/CircleArrowProcess"/>
    <dgm:cxn modelId="{E3FCEEFD-821F-4AD1-878F-37FE14FE52FD}" type="presParOf" srcId="{2BF57AA5-DD7A-4111-B78E-65637B3E8EB7}" destId="{2B1CD881-13A0-4EBC-97A0-04BFA06EA5B6}" srcOrd="4" destOrd="0" presId="urn:microsoft.com/office/officeart/2009/layout/CircleArrowProcess"/>
    <dgm:cxn modelId="{B8474953-C3D0-491E-B413-6021C6CAB52E}" type="presParOf" srcId="{2B1CD881-13A0-4EBC-97A0-04BFA06EA5B6}" destId="{7481AA28-47FA-4B8B-9A89-67604F37393C}" srcOrd="0" destOrd="0" presId="urn:microsoft.com/office/officeart/2009/layout/CircleArrowProcess"/>
    <dgm:cxn modelId="{39DA0F45-CC52-4682-ADCF-7B05B05CF375}" type="presParOf" srcId="{2BF57AA5-DD7A-4111-B78E-65637B3E8EB7}" destId="{8B01F61D-5AA6-476A-8315-5CC38A873264}"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5715F-105B-4CAD-967E-D6EED63D28D1}">
      <dsp:nvSpPr>
        <dsp:cNvPr id="0" name=""/>
        <dsp:cNvSpPr/>
      </dsp:nvSpPr>
      <dsp:spPr>
        <a:xfrm>
          <a:off x="1126121" y="0"/>
          <a:ext cx="1687471" cy="168772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96DD928-32CC-4D86-8795-B5372DE30F4E}">
      <dsp:nvSpPr>
        <dsp:cNvPr id="0" name=""/>
        <dsp:cNvSpPr/>
      </dsp:nvSpPr>
      <dsp:spPr>
        <a:xfrm>
          <a:off x="1499108" y="609321"/>
          <a:ext cx="937695" cy="4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Tell me what to grow</a:t>
          </a:r>
          <a:endParaRPr lang="en-US" sz="1400" kern="1200" dirty="0"/>
        </a:p>
      </dsp:txBody>
      <dsp:txXfrm>
        <a:off x="1499108" y="609321"/>
        <a:ext cx="937695" cy="468735"/>
      </dsp:txXfrm>
    </dsp:sp>
    <dsp:sp modelId="{74265949-5763-4483-B8DC-49DC468B998C}">
      <dsp:nvSpPr>
        <dsp:cNvPr id="0" name=""/>
        <dsp:cNvSpPr/>
      </dsp:nvSpPr>
      <dsp:spPr>
        <a:xfrm>
          <a:off x="657432" y="969725"/>
          <a:ext cx="1687471" cy="168772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CCB7230-D94E-4F48-A9A7-34BE051070FA}">
      <dsp:nvSpPr>
        <dsp:cNvPr id="0" name=""/>
        <dsp:cNvSpPr/>
      </dsp:nvSpPr>
      <dsp:spPr>
        <a:xfrm>
          <a:off x="1032320" y="1584655"/>
          <a:ext cx="937695" cy="4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Help me grow</a:t>
          </a:r>
          <a:endParaRPr lang="en-US" sz="1400" kern="1200" dirty="0"/>
        </a:p>
      </dsp:txBody>
      <dsp:txXfrm>
        <a:off x="1032320" y="1584655"/>
        <a:ext cx="937695" cy="468735"/>
      </dsp:txXfrm>
    </dsp:sp>
    <dsp:sp modelId="{7481AA28-47FA-4B8B-9A89-67604F37393C}">
      <dsp:nvSpPr>
        <dsp:cNvPr id="0" name=""/>
        <dsp:cNvSpPr/>
      </dsp:nvSpPr>
      <dsp:spPr>
        <a:xfrm>
          <a:off x="1246225" y="2055494"/>
          <a:ext cx="1449799" cy="1450380"/>
        </a:xfrm>
        <a:prstGeom prst="blockArc">
          <a:avLst>
            <a:gd name="adj1" fmla="val 13500000"/>
            <a:gd name="adj2" fmla="val 10800000"/>
            <a:gd name="adj3" fmla="val 127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01F61D-5AA6-476A-8315-5CC38A873264}">
      <dsp:nvSpPr>
        <dsp:cNvPr id="0" name=""/>
        <dsp:cNvSpPr/>
      </dsp:nvSpPr>
      <dsp:spPr>
        <a:xfrm>
          <a:off x="1501326" y="2561392"/>
          <a:ext cx="937695" cy="46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Help me sell</a:t>
          </a:r>
          <a:endParaRPr lang="en-US" sz="1400" kern="1200" dirty="0"/>
        </a:p>
      </dsp:txBody>
      <dsp:txXfrm>
        <a:off x="1501326" y="2561392"/>
        <a:ext cx="937695" cy="4687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0B359-63EB-411B-ACD6-0ADB423040A5}" type="datetimeFigureOut">
              <a:rPr lang="en-US" smtClean="0"/>
              <a:t>5/13/2016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91631-6622-4898-86B3-557942008457}" type="slidenum">
              <a:rPr lang="en-US" smtClean="0"/>
              <a:t>‹#›</a:t>
            </a:fld>
            <a:endParaRPr lang="en-US"/>
          </a:p>
        </p:txBody>
      </p:sp>
    </p:spTree>
    <p:extLst>
      <p:ext uri="{BB962C8B-B14F-4D97-AF65-F5344CB8AC3E}">
        <p14:creationId xmlns:p14="http://schemas.microsoft.com/office/powerpoint/2010/main" val="265493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91631-6622-4898-86B3-557942008457}" type="slidenum">
              <a:rPr lang="en-US" smtClean="0"/>
              <a:t>1</a:t>
            </a:fld>
            <a:endParaRPr lang="en-US"/>
          </a:p>
        </p:txBody>
      </p:sp>
    </p:spTree>
    <p:extLst>
      <p:ext uri="{BB962C8B-B14F-4D97-AF65-F5344CB8AC3E}">
        <p14:creationId xmlns:p14="http://schemas.microsoft.com/office/powerpoint/2010/main" val="115761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here</a:t>
            </a:r>
            <a:r>
              <a:rPr lang="en-US" baseline="0" dirty="0" smtClean="0"/>
              <a:t> probably agrees that farming is not the easiest occupation to do –anywhere in the world ..and especially in India. Changing weather patters, disease, lack of water or power , problems selling at the right price all make it really difficult especially for an uneducated small farmer. What does this mean? Does it mean India’s farmers should all give up farming? Is there really nothing to help them? Maybe causing rainfall is something we can’t do but there are a lot of small things we can do that can make a difference to farmers – there are ways in which diseases can be managed and prevented, there are schemes and subsidies that </a:t>
            </a:r>
            <a:r>
              <a:rPr lang="en-US" baseline="0" dirty="0" err="1" smtClean="0"/>
              <a:t>govt</a:t>
            </a:r>
            <a:r>
              <a:rPr lang="en-US" baseline="0" dirty="0" smtClean="0"/>
              <a:t> runs to help farmers –how can we bring these elements closer to the small </a:t>
            </a:r>
            <a:r>
              <a:rPr lang="en-US" baseline="0" dirty="0" err="1" smtClean="0"/>
              <a:t>indian</a:t>
            </a:r>
            <a:r>
              <a:rPr lang="en-US" baseline="0" dirty="0" smtClean="0"/>
              <a:t> farmer –that is the theme of our app today! </a:t>
            </a:r>
            <a:endParaRPr lang="en-US" dirty="0"/>
          </a:p>
        </p:txBody>
      </p:sp>
      <p:sp>
        <p:nvSpPr>
          <p:cNvPr id="4" name="Slide Number Placeholder 3"/>
          <p:cNvSpPr>
            <a:spLocks noGrp="1"/>
          </p:cNvSpPr>
          <p:nvPr>
            <p:ph type="sldNum" sz="quarter" idx="10"/>
          </p:nvPr>
        </p:nvSpPr>
        <p:spPr/>
        <p:txBody>
          <a:bodyPr/>
          <a:lstStyle/>
          <a:p>
            <a:fld id="{FC791631-6622-4898-86B3-557942008457}" type="slidenum">
              <a:rPr lang="en-US" smtClean="0"/>
              <a:t>2</a:t>
            </a:fld>
            <a:endParaRPr lang="en-US"/>
          </a:p>
        </p:txBody>
      </p:sp>
    </p:spTree>
    <p:extLst>
      <p:ext uri="{BB962C8B-B14F-4D97-AF65-F5344CB8AC3E}">
        <p14:creationId xmlns:p14="http://schemas.microsoft.com/office/powerpoint/2010/main" val="3770986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91631-6622-4898-86B3-557942008457}" type="slidenum">
              <a:rPr lang="en-US" smtClean="0"/>
              <a:t>3</a:t>
            </a:fld>
            <a:endParaRPr lang="en-US"/>
          </a:p>
        </p:txBody>
      </p:sp>
    </p:spTree>
    <p:extLst>
      <p:ext uri="{BB962C8B-B14F-4D97-AF65-F5344CB8AC3E}">
        <p14:creationId xmlns:p14="http://schemas.microsoft.com/office/powerpoint/2010/main" val="2744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91631-6622-4898-86B3-557942008457}" type="slidenum">
              <a:rPr lang="en-US" smtClean="0"/>
              <a:t>9</a:t>
            </a:fld>
            <a:endParaRPr lang="en-US"/>
          </a:p>
        </p:txBody>
      </p:sp>
    </p:spTree>
    <p:extLst>
      <p:ext uri="{BB962C8B-B14F-4D97-AF65-F5344CB8AC3E}">
        <p14:creationId xmlns:p14="http://schemas.microsoft.com/office/powerpoint/2010/main" val="2416212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076880-81EC-4F50-B292-E7366F0DCDA5}" type="datetimeFigureOut">
              <a:rPr lang="en-US" smtClean="0"/>
              <a:t>5/13/2016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34763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076880-81EC-4F50-B292-E7366F0DCDA5}" type="datetimeFigureOut">
              <a:rPr lang="en-US" smtClean="0"/>
              <a:t>5/13/2016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960574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076880-81EC-4F50-B292-E7366F0DCDA5}" type="datetimeFigureOut">
              <a:rPr lang="en-US" smtClean="0"/>
              <a:t>5/13/2016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224556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076880-81EC-4F50-B292-E7366F0DCDA5}" type="datetimeFigureOut">
              <a:rPr lang="en-US" smtClean="0"/>
              <a:t>5/13/2016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4133356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A076880-81EC-4F50-B292-E7366F0DCDA5}" type="datetimeFigureOut">
              <a:rPr lang="en-US" smtClean="0"/>
              <a:t>5/13/2016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366692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076880-81EC-4F50-B292-E7366F0DCDA5}" type="datetimeFigureOut">
              <a:rPr lang="en-US" smtClean="0"/>
              <a:t>5/13/2016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1449132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076880-81EC-4F50-B292-E7366F0DCDA5}" type="datetimeFigureOut">
              <a:rPr lang="en-US" smtClean="0"/>
              <a:t>5/13/2016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373636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076880-81EC-4F50-B292-E7366F0DCDA5}" type="datetimeFigureOut">
              <a:rPr lang="en-US" smtClean="0"/>
              <a:t>5/13/2016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1444522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76880-81EC-4F50-B292-E7366F0DCDA5}" type="datetimeFigureOut">
              <a:rPr lang="en-US" smtClean="0"/>
              <a:t>5/13/2016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21032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076880-81EC-4F50-B292-E7366F0DCDA5}" type="datetimeFigureOut">
              <a:rPr lang="en-US" smtClean="0"/>
              <a:t>5/13/2016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238917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A076880-81EC-4F50-B292-E7366F0DCDA5}" type="datetimeFigureOut">
              <a:rPr lang="en-US" smtClean="0"/>
              <a:t>5/13/2016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9849D9-AA48-46CB-AC60-F8A2D9150C11}" type="slidenum">
              <a:rPr lang="en-US" smtClean="0"/>
              <a:t>‹#›</a:t>
            </a:fld>
            <a:endParaRPr lang="en-US"/>
          </a:p>
        </p:txBody>
      </p:sp>
    </p:spTree>
    <p:extLst>
      <p:ext uri="{BB962C8B-B14F-4D97-AF65-F5344CB8AC3E}">
        <p14:creationId xmlns:p14="http://schemas.microsoft.com/office/powerpoint/2010/main" val="291716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76880-81EC-4F50-B292-E7366F0DCDA5}" type="datetimeFigureOut">
              <a:rPr lang="en-US" smtClean="0"/>
              <a:t>5/13/2016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849D9-AA48-46CB-AC60-F8A2D9150C11}" type="slidenum">
              <a:rPr lang="en-US" smtClean="0"/>
              <a:t>‹#›</a:t>
            </a:fld>
            <a:endParaRPr lang="en-US"/>
          </a:p>
        </p:txBody>
      </p:sp>
    </p:spTree>
    <p:extLst>
      <p:ext uri="{BB962C8B-B14F-4D97-AF65-F5344CB8AC3E}">
        <p14:creationId xmlns:p14="http://schemas.microsoft.com/office/powerpoint/2010/main" val="2717934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5n-TWmdbMAhWJqI8KHfGaDJUQjRwIBw&amp;url=http://www.pittsburghpatrika.com/2014/10/&amp;psig=AFQjCNH6kogJ3KJWEyBlEtW-XnzZwn3Dkg&amp;ust=146319964772543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hyperlink" Target="http://www.bing.com/images/search?q=india+stat&amp;view=detailv2&amp;&amp;id=227530ADAA2D6AD27D167056FE1E19BC9FA9981F&amp;selectedIndex=12&amp;ccid=CAFZlQk0&amp;simid=608044126028693629&amp;thid=OIP.M080159950934cfa587233b0d3c9fa761o0" TargetMode="External"/><Relationship Id="rId13" Type="http://schemas.openxmlformats.org/officeDocument/2006/relationships/hyperlink" Target="http://www.bing.com/images/search?q=ncdex&amp;view=detailv2&amp;&amp;id=D1A12AA943F620776A6EEDCA4220495323C3AD27&amp;selectedIndex=1&amp;ccid=wTFP2bn6&amp;simid=608038559746887187&amp;thid=OIP.Mc1314fd9b9fa60f455d4c6e01ddf65dfo0" TargetMode="External"/><Relationship Id="rId18" Type="http://schemas.openxmlformats.org/officeDocument/2006/relationships/image" Target="../media/image64.png"/><Relationship Id="rId3" Type="http://schemas.openxmlformats.org/officeDocument/2006/relationships/image" Target="../media/image54.jpeg"/><Relationship Id="rId21" Type="http://schemas.openxmlformats.org/officeDocument/2006/relationships/image" Target="../media/image66.png"/><Relationship Id="rId7" Type="http://schemas.openxmlformats.org/officeDocument/2006/relationships/image" Target="../media/image57.jpeg"/><Relationship Id="rId12" Type="http://schemas.openxmlformats.org/officeDocument/2006/relationships/image" Target="../media/image60.jpeg"/><Relationship Id="rId17" Type="http://schemas.openxmlformats.org/officeDocument/2006/relationships/image" Target="../media/image63.jpeg"/><Relationship Id="rId2" Type="http://schemas.openxmlformats.org/officeDocument/2006/relationships/hyperlink" Target="http://www.bing.com/images/search?q=icrisat+&amp;view=detailv2&amp;&amp;id=112961AF17F42980F8EFFCFA50B6A850D2E32641&amp;selectedIndex=23&amp;ccid=k0TzDZhR&amp;simid=608025185211516940&amp;thid=OIP.M9344f30d98513b29d95e188e0f911b58o0" TargetMode="External"/><Relationship Id="rId16" Type="http://schemas.openxmlformats.org/officeDocument/2006/relationships/hyperlink" Target="http://www.bing.com/images/search?q=apsdps.ap.gov.in&amp;view=detailv2&amp;&amp;id=B7978A75189EED4B178ACF73CE5621D1F691C669&amp;selectedIndex=1&amp;ccid=sVGFrKIM&amp;simid=608056272195291131&amp;thid=OIP.Mb15185aca20cd5d9234ef0744ae9e48fo0" TargetMode="External"/><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jpeg"/><Relationship Id="rId5" Type="http://schemas.openxmlformats.org/officeDocument/2006/relationships/image" Target="../media/image55.jpeg"/><Relationship Id="rId15" Type="http://schemas.openxmlformats.org/officeDocument/2006/relationships/image" Target="../media/image62.jpeg"/><Relationship Id="rId10" Type="http://schemas.openxmlformats.org/officeDocument/2006/relationships/hyperlink" Target="http://www.bing.com/images/search?q=iasri&amp;view=detailv2&amp;&amp;id=FB5AB4429A21A4250C9FB7B56D7B8437E88C0624&amp;selectedIndex=0&amp;ccid=CRupJ6MV&amp;simid=608039985675831732&amp;thid=OIP.M091ba927a31534107a84181bd9995ea9o0" TargetMode="External"/><Relationship Id="rId19" Type="http://schemas.openxmlformats.org/officeDocument/2006/relationships/hyperlink" Target="http://www.bing.com/images/search?q=NSSO&amp;view=detailv2&amp;&amp;id=7E21C4E59EE48BEAEF489B54F7148B75B89E3A4F&amp;selectedIndex=2&amp;ccid=YLtF/G4z&amp;simid=608019073476135582&amp;thid=OIP.M60bb45fc6e33478c6197c19612da6b4do0" TargetMode="External"/><Relationship Id="rId4" Type="http://schemas.openxmlformats.org/officeDocument/2006/relationships/hyperlink" Target="http://www.bing.com/images/search?q=india+meteorological+department&amp;view=detailv2&amp;&amp;id=226BA1958895E4BF2D4C7DFA24E98994D582014E&amp;selectedIndex=10&amp;ccid=/ue9zxD1&amp;simid=608024382055777670&amp;thid=OIP.Mfee7bdcf10f5c2286436d14083a9120ao0" TargetMode="External"/><Relationship Id="rId9" Type="http://schemas.openxmlformats.org/officeDocument/2006/relationships/image" Target="../media/image58.jpeg"/><Relationship Id="rId14" Type="http://schemas.openxmlformats.org/officeDocument/2006/relationships/image" Target="../media/image61.jpe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jpeg"/><Relationship Id="rId21" Type="http://schemas.openxmlformats.org/officeDocument/2006/relationships/image" Target="../media/image31.jpe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jpeg"/><Relationship Id="rId25" Type="http://schemas.openxmlformats.org/officeDocument/2006/relationships/image" Target="../media/image35.png"/><Relationship Id="rId2" Type="http://schemas.openxmlformats.org/officeDocument/2006/relationships/image" Target="../media/image12.jpeg"/><Relationship Id="rId16" Type="http://schemas.openxmlformats.org/officeDocument/2006/relationships/image" Target="../media/image26.png"/><Relationship Id="rId20" Type="http://schemas.openxmlformats.org/officeDocument/2006/relationships/image" Target="../media/image30.jpeg"/><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32" Type="http://schemas.openxmlformats.org/officeDocument/2006/relationships/image" Target="../media/image42.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jpeg"/><Relationship Id="rId28" Type="http://schemas.openxmlformats.org/officeDocument/2006/relationships/image" Target="../media/image38.png"/><Relationship Id="rId10" Type="http://schemas.openxmlformats.org/officeDocument/2006/relationships/image" Target="../media/image20.gif"/><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jpeg"/><Relationship Id="rId22" Type="http://schemas.openxmlformats.org/officeDocument/2006/relationships/image" Target="../media/image32.png"/><Relationship Id="rId27" Type="http://schemas.openxmlformats.org/officeDocument/2006/relationships/image" Target="../media/image37.jpeg"/><Relationship Id="rId30"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1.jp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3.jpeg"/><Relationship Id="rId10" Type="http://schemas.microsoft.com/office/2007/relationships/diagramDrawing" Target="../diagrams/drawing1.xml"/><Relationship Id="rId4" Type="http://schemas.openxmlformats.org/officeDocument/2006/relationships/image" Target="../media/image52.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1305"/>
            <a:ext cx="10515600" cy="1849027"/>
          </a:xfrm>
        </p:spPr>
        <p:txBody>
          <a:bodyPr>
            <a:normAutofit fontScale="90000"/>
          </a:bodyPr>
          <a:lstStyle/>
          <a:p>
            <a:r>
              <a:rPr lang="en-US" sz="15300" dirty="0" err="1" smtClean="0">
                <a:latin typeface="Segoe UI" panose="020B0502040204020203" pitchFamily="34" charset="0"/>
                <a:cs typeface="Segoe UI" panose="020B0502040204020203" pitchFamily="34" charset="0"/>
              </a:rPr>
              <a:t>KisaanSaathi</a:t>
            </a:r>
            <a:r>
              <a:rPr lang="en-US" dirty="0">
                <a:latin typeface="Segoe UI" panose="020B0502040204020203" pitchFamily="34" charset="0"/>
                <a:cs typeface="Segoe UI" panose="020B0502040204020203" pitchFamily="34" charset="0"/>
              </a:rPr>
              <a:t/>
            </a:r>
            <a:br>
              <a:rPr lang="en-US" dirty="0">
                <a:latin typeface="Segoe UI" panose="020B0502040204020203" pitchFamily="34" charset="0"/>
                <a:cs typeface="Segoe UI" panose="020B0502040204020203" pitchFamily="34" charset="0"/>
              </a:rPr>
            </a:br>
            <a:r>
              <a:rPr lang="en-US" dirty="0" smtClean="0"/>
              <a:t/>
            </a:r>
            <a:br>
              <a:rPr lang="en-US" dirty="0" smtClean="0"/>
            </a:br>
            <a:r>
              <a:rPr lang="en-US" i="1" dirty="0" smtClean="0"/>
              <a:t>Enabling prosperity for farmers</a:t>
            </a:r>
            <a:endParaRPr lang="en-US" i="1" dirty="0"/>
          </a:p>
        </p:txBody>
      </p:sp>
      <p:sp>
        <p:nvSpPr>
          <p:cNvPr id="3" name="Content Placeholder 2"/>
          <p:cNvSpPr>
            <a:spLocks noGrp="1"/>
          </p:cNvSpPr>
          <p:nvPr>
            <p:ph idx="1"/>
          </p:nvPr>
        </p:nvSpPr>
        <p:spPr>
          <a:xfrm>
            <a:off x="986589" y="5476636"/>
            <a:ext cx="10222832" cy="551185"/>
          </a:xfrm>
        </p:spPr>
        <p:txBody>
          <a:bodyPr>
            <a:normAutofit/>
          </a:bodyPr>
          <a:lstStyle/>
          <a:p>
            <a:pPr marL="0" indent="0">
              <a:buNone/>
            </a:pPr>
            <a:r>
              <a:rPr lang="en-US" dirty="0" smtClean="0"/>
              <a:t>Satish Vivek </a:t>
            </a:r>
            <a:r>
              <a:rPr lang="en-US" dirty="0" err="1" smtClean="0"/>
              <a:t>Kesava</a:t>
            </a:r>
            <a:r>
              <a:rPr lang="en-US" dirty="0" smtClean="0"/>
              <a:t> Rao </a:t>
            </a:r>
            <a:r>
              <a:rPr lang="en-US" dirty="0" err="1" smtClean="0"/>
              <a:t>Roshni</a:t>
            </a:r>
            <a:r>
              <a:rPr lang="en-US" dirty="0" smtClean="0"/>
              <a:t> Dinesh Aruna </a:t>
            </a:r>
            <a:r>
              <a:rPr lang="en-US" dirty="0" err="1" smtClean="0"/>
              <a:t>Upendra</a:t>
            </a:r>
            <a:r>
              <a:rPr lang="en-US" dirty="0" smtClean="0"/>
              <a:t> Atul Jyotsna </a:t>
            </a:r>
          </a:p>
          <a:p>
            <a:endParaRPr lang="en-US" dirty="0" smtClean="0"/>
          </a:p>
          <a:p>
            <a:endParaRPr lang="en-US" dirty="0"/>
          </a:p>
        </p:txBody>
      </p:sp>
      <p:sp>
        <p:nvSpPr>
          <p:cNvPr id="5" name="Rectangle 4"/>
          <p:cNvSpPr/>
          <p:nvPr/>
        </p:nvSpPr>
        <p:spPr>
          <a:xfrm>
            <a:off x="0" y="0"/>
            <a:ext cx="12192000" cy="938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0" y="6027821"/>
            <a:ext cx="12192000" cy="8301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2" descr="http://www.pittsburghpatrika.com/wp-content/uploads/2014/10/Puranaanooru-Sketch-ElephantforVR2001.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8420" y="3252146"/>
            <a:ext cx="3575380" cy="222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82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tse1.mm.bing.net/th?&amp;id=OIP.M9344f30d98513b29d95e188e0f911b58o0&amp;w=173&amp;h=144&amp;c=0&amp;pid=1.9&amp;rs=0&amp;p=0&amp;r=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55" y="1692126"/>
            <a:ext cx="2187396" cy="7553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tse1.mm.bing.net/th?&amp;id=OIP.Mfee7bdcf10f5c2286436d14083a9120ao0&amp;w=132&amp;h=231&amp;c=0&amp;pid=1.9&amp;rs=0&amp;p=0&amp;r=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105" y="5223754"/>
            <a:ext cx="1207040" cy="16342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Whe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6272" y="5906986"/>
            <a:ext cx="2371253" cy="504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tse2.mm.bing.net/th?id=OIP.M451299d11abb5a451b54e42c4f1867e5o0&amp;pid=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3645" y="5849836"/>
            <a:ext cx="2663071" cy="733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tse1.mm.bing.net/th?&amp;id=OIP.M080159950934cfa587233b0d3c9fa761o0&amp;w=236&amp;h=51&amp;c=0&amp;pid=1.9&amp;rs=0&amp;p=0&amp;r=0">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1862" y="1841210"/>
            <a:ext cx="2247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tse1.mm.bing.net/th?&amp;id=OIP.M091ba927a31534107a84181bd9995ea9o0&amp;w=221&amp;h=251&amp;c=0&amp;pid=1.9&amp;rs=0&amp;p=0&amp;r=0">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89558" y="1532562"/>
            <a:ext cx="1062058" cy="12062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http://theexamguru.files.wordpress.com/2012/07/logo-apeda.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1123" y="3589133"/>
            <a:ext cx="1804210" cy="10637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tse1.mm.bing.net/th?&amp;id=OIP.Mc1314fd9b9fa60f455d4c6e01ddf65dfo0&amp;w=198&amp;h=165&amp;c=0&amp;pid=1.9&amp;rs=0&amp;p=0&amp;r=0">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9981" y="3563952"/>
            <a:ext cx="1570747" cy="9916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http://www.moneymint.net/images/MCX.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07343" y="3671993"/>
            <a:ext cx="1263188" cy="9473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http://tse1.mm.bing.net/th?&amp;id=OIP.Mb15185aca20cd5d9234ef0744ae9e48fo0&amp;w=320&amp;h=70&amp;c=0&amp;pid=1.9&amp;rs=0&amp;p=0&amp;r=0">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00800" y="5906986"/>
            <a:ext cx="2857500" cy="6191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http://agrimarketing.telangana.gov.in/telanganagovt-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82262" y="3635930"/>
            <a:ext cx="923925" cy="8477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tse1.mm.bing.net/th?&amp;id=OIP.M60bb45fc6e33478c6197c19612da6b4do0&amp;w=150&amp;h=150&amp;c=0&amp;pid=1.9&amp;rs=0&amp;p=0&amp;r=0">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9113" y="1512160"/>
            <a:ext cx="1247032" cy="1247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im.gifbt.com/in/cleann-greenindia-expo/ministry-of-agriculture-government-of-india-supported-by-logo-8759-120x120.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20955" y="1595790"/>
            <a:ext cx="1669308" cy="114300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txBox="1">
            <a:spLocks/>
          </p:cNvSpPr>
          <p:nvPr/>
        </p:nvSpPr>
        <p:spPr>
          <a:xfrm>
            <a:off x="0" y="0"/>
            <a:ext cx="12192000" cy="673768"/>
          </a:xfrm>
          <a:prstGeom prst="rect">
            <a:avLst/>
          </a:prstGeom>
          <a:solidFill>
            <a:schemeClr val="accent2"/>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Segoe UI Light" panose="020B0502040204020203" pitchFamily="34" charset="0"/>
                <a:cs typeface="Segoe UI Light" panose="020B0502040204020203" pitchFamily="34" charset="0"/>
              </a:rPr>
              <a:t>Sources of data</a:t>
            </a: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02696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871115"/>
            <a:ext cx="12192000" cy="98688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08822"/>
            <a:ext cx="12192000" cy="102168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5882" y="898982"/>
            <a:ext cx="4053842" cy="2426294"/>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2992" y="4520049"/>
            <a:ext cx="2109418" cy="136769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9265" y="4508834"/>
            <a:ext cx="2471115" cy="132969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958" y="4520049"/>
            <a:ext cx="2107307" cy="134832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2605" y="4503416"/>
            <a:ext cx="2287080" cy="1367699"/>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8805" y="4476063"/>
            <a:ext cx="934251" cy="141168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911588"/>
            <a:ext cx="4125883" cy="2403776"/>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5934" y="3325275"/>
            <a:ext cx="1221156" cy="1221156"/>
          </a:xfrm>
          <a:prstGeom prst="rect">
            <a:avLst/>
          </a:prstGeom>
          <a:effectLst>
            <a:outerShdw blurRad="1003300" dist="50800" dir="5400000" sx="73000" sy="73000" algn="ctr" rotWithShape="0">
              <a:srgbClr val="000000">
                <a:alpha val="14000"/>
              </a:srgbClr>
            </a:outerShdw>
          </a:effectLst>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824" y="4448224"/>
            <a:ext cx="2224981" cy="1451835"/>
          </a:xfrm>
          <a:prstGeom prst="rect">
            <a:avLst/>
          </a:prstGeom>
        </p:spPr>
      </p:pic>
      <p:sp>
        <p:nvSpPr>
          <p:cNvPr id="25" name="TextBox 24"/>
          <p:cNvSpPr txBox="1"/>
          <p:nvPr/>
        </p:nvSpPr>
        <p:spPr>
          <a:xfrm>
            <a:off x="13824" y="52431"/>
            <a:ext cx="11668880" cy="584775"/>
          </a:xfrm>
          <a:prstGeom prst="rect">
            <a:avLst/>
          </a:prstGeom>
          <a:noFill/>
        </p:spPr>
        <p:txBody>
          <a:bodyPr wrap="square" rtlCol="0">
            <a:spAutoFit/>
          </a:bodyPr>
          <a:lstStyle/>
          <a:p>
            <a:pPr algn="ctr"/>
            <a:r>
              <a:rPr lang="en-US" sz="3200" i="1" dirty="0" smtClean="0">
                <a:solidFill>
                  <a:schemeClr val="bg1"/>
                </a:solidFill>
              </a:rPr>
              <a:t>What ails the Indian Farmer?</a:t>
            </a:r>
            <a:endParaRPr lang="en-US" sz="3200" i="1" dirty="0">
              <a:solidFill>
                <a:schemeClr val="bg1"/>
              </a:solidFill>
            </a:endParaRPr>
          </a:p>
        </p:txBody>
      </p:sp>
      <p:pic>
        <p:nvPicPr>
          <p:cNvPr id="28"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9724" y="947161"/>
            <a:ext cx="4012276" cy="2368203"/>
          </a:xfrm>
          <a:prstGeom prst="rect">
            <a:avLst/>
          </a:prstGeom>
          <a:noFill/>
          <a:ln w="25400">
            <a:solidFill>
              <a:schemeClr val="accent6">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2992" y="4520866"/>
            <a:ext cx="2109418" cy="1367699"/>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958" y="4520866"/>
            <a:ext cx="2107307" cy="1348326"/>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2605" y="4504233"/>
            <a:ext cx="2287080" cy="1367699"/>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8805" y="4476880"/>
            <a:ext cx="934251" cy="1411685"/>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824" y="4449041"/>
            <a:ext cx="2224981" cy="1451835"/>
          </a:xfrm>
          <a:prstGeom prst="rect">
            <a:avLst/>
          </a:prstGeom>
        </p:spPr>
      </p:pic>
    </p:spTree>
    <p:extLst>
      <p:ext uri="{BB962C8B-B14F-4D97-AF65-F5344CB8AC3E}">
        <p14:creationId xmlns:p14="http://schemas.microsoft.com/office/powerpoint/2010/main" val="427919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2282" y="998427"/>
            <a:ext cx="2705100" cy="568934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3226229" y="998427"/>
            <a:ext cx="2705100" cy="568934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 name="Rectangle 6"/>
          <p:cNvSpPr/>
          <p:nvPr/>
        </p:nvSpPr>
        <p:spPr>
          <a:xfrm>
            <a:off x="6230176" y="998427"/>
            <a:ext cx="2705100" cy="568934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212758" y="1220009"/>
            <a:ext cx="2705100" cy="400110"/>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panose="020B0502040204020203" pitchFamily="34" charset="0"/>
                <a:cs typeface="Segoe UI" panose="020B0502040204020203" pitchFamily="34" charset="0"/>
              </a:rPr>
              <a:t>Personalized</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 name="TextBox 9"/>
          <p:cNvSpPr txBox="1"/>
          <p:nvPr/>
        </p:nvSpPr>
        <p:spPr>
          <a:xfrm>
            <a:off x="3227957" y="1215772"/>
            <a:ext cx="2705100" cy="369332"/>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smtClean="0">
                <a:solidFill>
                  <a:prstClr val="white"/>
                </a:solidFill>
                <a:latin typeface="Segoe UI" panose="020B0502040204020203" pitchFamily="34" charset="0"/>
                <a:cs typeface="Segoe UI" panose="020B0502040204020203" pitchFamily="34" charset="0"/>
              </a:rPr>
              <a:t>Timely</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1" name="TextBox 10"/>
          <p:cNvSpPr txBox="1"/>
          <p:nvPr/>
        </p:nvSpPr>
        <p:spPr>
          <a:xfrm>
            <a:off x="6237972" y="1209081"/>
            <a:ext cx="2705100" cy="369332"/>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cs typeface="Segoe UI" panose="020B0502040204020203" pitchFamily="34" charset="0"/>
              </a:rPr>
              <a:t>Insightful</a:t>
            </a:r>
            <a:endParaRPr kumimoji="0" lang="en-GB"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59" name="Title 1"/>
          <p:cNvSpPr txBox="1">
            <a:spLocks/>
          </p:cNvSpPr>
          <p:nvPr/>
        </p:nvSpPr>
        <p:spPr>
          <a:xfrm>
            <a:off x="0" y="-2182"/>
            <a:ext cx="12192000" cy="759898"/>
          </a:xfrm>
          <a:prstGeom prst="rect">
            <a:avLst/>
          </a:prstGeom>
          <a:solidFill>
            <a:schemeClr val="accent2"/>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Segoe UI Light" panose="020B0502040204020203" pitchFamily="34" charset="0"/>
                <a:cs typeface="Segoe UI Light" panose="020B0502040204020203" pitchFamily="34" charset="0"/>
              </a:rPr>
              <a:t>What are the farmers’ needs?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61" name="Rectangle 60"/>
          <p:cNvSpPr/>
          <p:nvPr/>
        </p:nvSpPr>
        <p:spPr>
          <a:xfrm>
            <a:off x="3209711" y="998427"/>
            <a:ext cx="2712094" cy="568934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9250641" y="3551377"/>
            <a:ext cx="2705100" cy="1384995"/>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noProof="0" dirty="0" smtClean="0">
                <a:solidFill>
                  <a:prstClr val="white"/>
                </a:solidFill>
                <a:latin typeface="Segoe UI" panose="020B0502040204020203" pitchFamily="34" charset="0"/>
                <a:cs typeface="Segoe UI" panose="020B0502040204020203" pitchFamily="34" charset="0"/>
              </a:rPr>
              <a:t>Increased yield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noProof="0" dirty="0" smtClean="0">
                <a:solidFill>
                  <a:prstClr val="white"/>
                </a:solidFill>
                <a:latin typeface="Segoe UI" panose="020B0502040204020203" pitchFamily="34" charset="0"/>
                <a:cs typeface="Segoe UI" panose="020B0502040204020203" pitchFamily="34" charset="0"/>
              </a:rPr>
              <a:t>income</a:t>
            </a:r>
            <a:endParaRPr kumimoji="0" lang="en-GB" sz="2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2" name="Rectangle 1"/>
          <p:cNvSpPr/>
          <p:nvPr/>
        </p:nvSpPr>
        <p:spPr>
          <a:xfrm>
            <a:off x="637779" y="2155545"/>
            <a:ext cx="1828800" cy="45028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customized for  </a:t>
            </a:r>
            <a:r>
              <a:rPr lang="en-US" sz="2400" dirty="0" smtClean="0"/>
              <a:t>ME </a:t>
            </a:r>
          </a:p>
          <a:p>
            <a:pPr algn="ctr"/>
            <a:endParaRPr lang="en-US" dirty="0" smtClean="0"/>
          </a:p>
          <a:p>
            <a:pPr algn="ctr"/>
            <a:r>
              <a:rPr lang="en-US" dirty="0" smtClean="0"/>
              <a:t>My crop</a:t>
            </a:r>
          </a:p>
          <a:p>
            <a:pPr algn="ctr"/>
            <a:r>
              <a:rPr lang="en-US" dirty="0" smtClean="0"/>
              <a:t>My farm </a:t>
            </a:r>
          </a:p>
          <a:p>
            <a:pPr algn="ctr"/>
            <a:r>
              <a:rPr lang="en-US" dirty="0" smtClean="0"/>
              <a:t>My </a:t>
            </a:r>
            <a:r>
              <a:rPr lang="en-US" dirty="0" smtClean="0"/>
              <a:t>location</a:t>
            </a:r>
          </a:p>
          <a:p>
            <a:pPr algn="ctr"/>
            <a:r>
              <a:rPr lang="en-US" dirty="0" smtClean="0"/>
              <a:t> </a:t>
            </a:r>
            <a:endParaRPr lang="en-US" dirty="0" smtClean="0"/>
          </a:p>
          <a:p>
            <a:pPr algn="ctr"/>
            <a:r>
              <a:rPr lang="en-US" dirty="0" smtClean="0"/>
              <a:t>My language</a:t>
            </a:r>
          </a:p>
          <a:p>
            <a:pPr algn="ctr"/>
            <a:r>
              <a:rPr lang="en-US" dirty="0" smtClean="0"/>
              <a:t>My applicable benefits</a:t>
            </a:r>
            <a:endParaRPr lang="en-US" dirty="0"/>
          </a:p>
          <a:p>
            <a:pPr algn="ctr"/>
            <a:endParaRPr lang="en-US" dirty="0"/>
          </a:p>
        </p:txBody>
      </p:sp>
      <p:sp>
        <p:nvSpPr>
          <p:cNvPr id="14" name="Rectangle 13"/>
          <p:cNvSpPr/>
          <p:nvPr/>
        </p:nvSpPr>
        <p:spPr>
          <a:xfrm>
            <a:off x="3651358" y="2155545"/>
            <a:ext cx="1828800" cy="425563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Weekly expected stages of crop help me track healthy </a:t>
            </a:r>
            <a:r>
              <a:rPr lang="en-US" dirty="0" smtClean="0"/>
              <a:t>growth</a:t>
            </a:r>
          </a:p>
          <a:p>
            <a:pPr algn="ctr"/>
            <a:endParaRPr lang="en-US" dirty="0"/>
          </a:p>
          <a:p>
            <a:pPr algn="ctr"/>
            <a:r>
              <a:rPr lang="en-US" dirty="0" smtClean="0"/>
              <a:t>Weather alerts with customized info for MY crop</a:t>
            </a:r>
          </a:p>
          <a:p>
            <a:pPr algn="ctr"/>
            <a:endParaRPr lang="en-US" dirty="0" smtClean="0"/>
          </a:p>
          <a:p>
            <a:pPr algn="ctr"/>
            <a:r>
              <a:rPr lang="en-US" dirty="0" smtClean="0"/>
              <a:t>Detect </a:t>
            </a:r>
            <a:r>
              <a:rPr lang="en-US" dirty="0" smtClean="0"/>
              <a:t>intervention </a:t>
            </a:r>
            <a:r>
              <a:rPr lang="en-US" dirty="0" smtClean="0"/>
              <a:t>needed for specific events </a:t>
            </a:r>
            <a:endParaRPr lang="en-US" dirty="0"/>
          </a:p>
        </p:txBody>
      </p:sp>
      <p:sp>
        <p:nvSpPr>
          <p:cNvPr id="15" name="Rectangle 14"/>
          <p:cNvSpPr/>
          <p:nvPr/>
        </p:nvSpPr>
        <p:spPr>
          <a:xfrm>
            <a:off x="6609348" y="2155544"/>
            <a:ext cx="1828800" cy="425563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Prediction on impending diseases on pests so I can protect against it</a:t>
            </a:r>
          </a:p>
          <a:p>
            <a:pPr algn="ctr"/>
            <a:endParaRPr lang="en-US" dirty="0"/>
          </a:p>
          <a:p>
            <a:pPr algn="ctr"/>
            <a:r>
              <a:rPr lang="en-US" dirty="0" smtClean="0"/>
              <a:t>Historical </a:t>
            </a:r>
            <a:r>
              <a:rPr lang="en-US" dirty="0" smtClean="0"/>
              <a:t>data </a:t>
            </a:r>
            <a:r>
              <a:rPr lang="en-US" dirty="0" smtClean="0"/>
              <a:t>to predict expected risk and projected yield based on current conditions</a:t>
            </a:r>
          </a:p>
          <a:p>
            <a:pPr algn="ctr"/>
            <a:endParaRPr lang="en-US" dirty="0"/>
          </a:p>
          <a:p>
            <a:pPr algn="ctr"/>
            <a:r>
              <a:rPr lang="en-US" dirty="0" smtClean="0"/>
              <a:t> </a:t>
            </a:r>
            <a:endParaRPr lang="en-US" dirty="0"/>
          </a:p>
        </p:txBody>
      </p:sp>
      <p:sp>
        <p:nvSpPr>
          <p:cNvPr id="17" name="Rectangle 16"/>
          <p:cNvSpPr/>
          <p:nvPr/>
        </p:nvSpPr>
        <p:spPr>
          <a:xfrm>
            <a:off x="231556" y="992149"/>
            <a:ext cx="2712094" cy="568934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30176" y="992149"/>
            <a:ext cx="2712094" cy="568934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553074" y="5522495"/>
            <a:ext cx="2177715" cy="1135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1"/>
                </a:solidFill>
              </a:rPr>
              <a:t>?</a:t>
            </a:r>
            <a:endParaRPr lang="en-US" sz="6000" b="1" dirty="0">
              <a:solidFill>
                <a:schemeClr val="tx1"/>
              </a:solidFill>
            </a:endParaRPr>
          </a:p>
        </p:txBody>
      </p:sp>
    </p:spTree>
    <p:extLst>
      <p:ext uri="{BB962C8B-B14F-4D97-AF65-F5344CB8AC3E}">
        <p14:creationId xmlns:p14="http://schemas.microsoft.com/office/powerpoint/2010/main" val="39633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Elbow Connector 85"/>
          <p:cNvCxnSpPr/>
          <p:nvPr/>
        </p:nvCxnSpPr>
        <p:spPr>
          <a:xfrm rot="10800000">
            <a:off x="4296687" y="4540816"/>
            <a:ext cx="1461858" cy="27008"/>
          </a:xfrm>
          <a:prstGeom prst="bentConnector3">
            <a:avLst>
              <a:gd name="adj1" fmla="val 50000"/>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33" name="Picture 6" descr="https://www.inboundnow.com/wp-content/uploads/2014/02/call-to-ac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2629" y="3257652"/>
            <a:ext cx="1093495" cy="874797"/>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2064"/>
          <p:cNvSpPr/>
          <p:nvPr/>
        </p:nvSpPr>
        <p:spPr>
          <a:xfrm>
            <a:off x="1579677" y="5069300"/>
            <a:ext cx="8905304" cy="1691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784183" y="777342"/>
            <a:ext cx="2512504" cy="2025392"/>
          </a:xfrm>
          <a:prstGeom prst="rect">
            <a:avLst/>
          </a:prstGeom>
          <a:solidFill>
            <a:schemeClr val="bg1"/>
          </a:solidFill>
          <a:ln w="190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2" descr="http://www.icrisat.org/newsroom/latest-news/happenings/1548/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568" b="-1615"/>
          <a:stretch/>
        </p:blipFill>
        <p:spPr bwMode="auto">
          <a:xfrm flipH="1">
            <a:off x="2497794" y="3643612"/>
            <a:ext cx="1821572" cy="14357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ttps://i.ytimg.com/vi/81cOq6AN-3A/hqdefault.jpg"/>
          <p:cNvPicPr>
            <a:picLocks noChangeAspect="1" noChangeArrowheads="1"/>
          </p:cNvPicPr>
          <p:nvPr/>
        </p:nvPicPr>
        <p:blipFill rotWithShape="1">
          <a:blip r:embed="rId4">
            <a:extLst>
              <a:ext uri="{28A0092B-C50C-407E-A947-70E740481C1C}">
                <a14:useLocalDpi xmlns:a14="http://schemas.microsoft.com/office/drawing/2010/main" val="0"/>
              </a:ext>
            </a:extLst>
          </a:blip>
          <a:srcRect t="11730" b="13534"/>
          <a:stretch/>
        </p:blipFill>
        <p:spPr bwMode="auto">
          <a:xfrm>
            <a:off x="1941605" y="1334892"/>
            <a:ext cx="2192084" cy="12287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s://cdn3.iconfinder.com/data/icons/gray-user-toolbar/512/oficcial-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1575" y="2573013"/>
            <a:ext cx="605216" cy="605216"/>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2" descr="data:image/png;base64,iVBORw0KGgoAAAANSUhEUgAAAUAAAAB2CAMAAACOGrqcAAAAw1BMVEX///82kEQ2j0QAlMkxjkAAksjM4s/u9/Awjj/W59iwz7Tn8un1+vYtjj3D38c6lEhKm1e+2sIjiTXk8OaOzes/lUyOvZXe7eBSn16mzazz+PRgpWqWwZzQ5dSFu43Z6txqrHSLvpNQnVx5tIK41rxbo2ZnqHCTw5qrz7Gfx6VwrXnm9vt5toOMv5Ty+v0XoM/M6PNsvd2s2uxCp9IYhyy23u7c7/cAm8yY0Oet2+xbs9iAyOPB5vONz+aV0O1juNpGrtbhYeyJAAAX/UlEQVR4nO1dCXubuNbGVAFhhBe4NpjNdgAbyJ5O007bezv//1d92iXATlJ3Osl8j8+TJrYF0tGrs0u4hnGmM53pTGc605nOdKYznUmn26f7x28PP348fHu8v7p9a27+bXR7/+XH3YWku4cv92/N0r+Kvj98/HDxQdHFxYePD2cIX0tPD0T4PnSIiOG3q7fm7N9BX+564EkQ7x7fmrd/AV399+LDEQAxfTl7kxfo6uEoeEQGP5zV+Hm6fVDid/FBOGEdw4ezDD5HPxR82PH++Pbl8fHLt6+aS764eHhrHt8zfVFAff76+HR19XR/T34/ftUgPHuSo/Sd+1+stR8fr27/xLJ3d/fx67c/b6+Ua764OweER+hWKPDFxY+r2y93H6j5I5/dPd4+Se2+OJvBI/T4QfiLh9v7v/jrC/br6z33L9i1fD4r8UG6/UvI2MPtp14wjXX6++0P8ebrWQQP0XehwF+v7ofJyMXd09NHccXZCh6ir1xnP3+/+nggF7n46/bTZ2EF35rX90hXEp3bb7ruKiz/c/vA39yddXhIn4R+Pt3fCe9x8fnjx88CQqzE9+Ll97fm9h3SN1ZEuPiIw2n+8vO3J0zfBIQXX4w77oj/+9bcvkMSJvCb8MYXd59Yy59Cuf+6/cabfrwtr++RbpnjwC7knuF18UGGe1+4Ebx7+sTjwo9vyer7JBGjfMYgMQA/Sk8hvfKn+88XvbYzcXpiod/F3S2tKFx0yi5cvT/8+cSl8+O5LNine74JRwBkpAH4g3/0+PSZX/X0dpy+U7r98h9K/7u9Zy/+o2W8j/yj+9v/sRcnlfbHGoUH2teq2TrQjLTbM8Mt1bvgBGb+dhIMzQ1nLF4JEjObI/Hq0ARfpKknyd8faN/6srk60Gz9oW6vDWsh3y0mp3Dzd5Mz49y4pd/jyy442zt0w9r87SlD3HgjQXCHhu1TYLJWc+QdECpyO7sAzELDmgHeF1ictJx/N9kJpKyP5sGMTQRcMsbipcf49ldGBOgcsAScQBYHgPyaZYPm8A+Tw2ea3nAAOwEcvxEsEAZQwDl6HwAaBQMQ5saWSwqMiAyi3COcmnjdM9unL03POWUENxJCg2mIUOObHEHKRZ8wYia9AMvnmLwF/PLR7H0AuPLZkk6RtQBMTuBsbcSpL1Qltxufq1B8yghoK5XQBHm/C9RCKn30Cli5A/4YU0J8hQqb7wZAhwPl1yiHXAS9NUoF29jUBAlj2mtPG2Iu5c+E1bo/PkFEGsFF2Wu2c76qmJPC5gCa70kCjQoQ5THNyAkqSAUwytAWMp3CqK2MVBjDEzleVwojMO811gJbBtKy52WcigOIfxqDAfi+bKBR+4x5mCNrhnEDVcbtHxXA3JgzrTFBdZIGCynifrbptrGlGklHu+n54flUii8NDyiA5rsC0L4U00sxVhDLn7J/JkZ1HUGuQqtTh1gpJwITu9MUJiKIYSD2UUm9ETcmoCJ3qjDm3QBoNEIppqkxmU2p/TOZ0sA8DiM2QxMmh9KIV1E2U3rYm/Z8MeqQ110lu4KyhXpoLQ58LzbQcFvIIAJ+Y1gOViqhJR6Wv8rjBmo6fk1niFLvw3gDFUIdHUZLKBWYGZJNx05kIymfHg3wNQnUATw06jHuXjONn+tiIpgCcIXjP18IINZfh0kAViEM5vM9u9m8btJtnufbZboaT9ba9VQRuZXrpGtxBbhkStfQiTVTlcVMaYQzkEDbEcMu07oMjzFpryf4siXhLm3q+bHr1MfIXVvdqB93Mda60OaHVj63eFVmp55c9Dx2SABD41gwey51R9mq2F0upgCy7A+OprOqWEmdtxSAI1/n3YGmhh4VwU6ozcYnCwgS1tNsxD+hqVyWthEelo0KRouqmB+CZp221UxwB4GJr6v1iBNlVlk3+7zg6mHP98Uumuna4DQb3AXkEwTTTheoJaiZcOFQ+8eMtkfsH2TMjsD0eOaOnH3kQQi0fIMICADeNBdDTJWn8PVQb698sMldlS6hti+b/TEHUJPA9TUZtzMq9AaRJppvIEFNWAl+3TRVEE7+wLjivrwEf4asfEHn4yUCQFQmAHcBzJEyKQDAxVJcYBeAJMGODCqwydlS/yuY7Ydvktz5Dngy2GUprXznRdxO5UoVPb0iIbI8mSx3JbT05W2LsAfgaJZHzD6bPNljfXg9Xp2NB00NOzEe8CopFBOfGxJsFtYF9ADtEe44PlnhQXWjUBeTdCHscFAAmND4j7fBAsewUCRgs36CICgetws4Ok6iMlGqi0CiVj4QuGqz87X503iUtsHW7gM4UiFiZ3Yg0r1LGXkjszOAvBrOhLmYiIWarqxKrjUHEI0jBZ/J8RGXRAKZoCDxn7wXbOMsgSbXX3hUfy0fyG7lAFIW8T9vR+EKeTDey2FrfzgzTxUUXBUkAm6dtFxYDaL3QUxRomzXeKHiTM6bknYAMwUg+7iKoDAn2OzSflYLMNK76HQCZH0pcOJUwucVsXsp9Rcer2LRmOdZ8m/odbkSQagCmRYKlhYLwRqspLvCQSIHBywyBaDZgUSbEHtjjnw5wkqyJ24yNQtjgmitSSD5UM6GgEMBrH0w6i0Sv4AtwlRmBnMP8JG8G+TMeIBmgmcrvySTMNWiarZMjDqlNq1URpAWBSitRZBuLm52KsOQOtzIz+DGlQBqU9HkXf8QzLgdDfiUJMYa4vQtTDmAXTHlaQQBUCYBfWEXq+algt1YyCooUJYoZ3fUf1Aqe6lEZyaEfIq/o2wXiJz+vWA2WUpHBAVHdiHFVhYZlA00u9AptcJ/PGYlpE2X3QDlSSkenJeJ35EB/gdgG0jdqxJf1gXQFwNcymgNNdRrwC2O/6AwE4PySY9o4M16wjGST8iDEgwyGboPYrdQMjgVhncprcTOrqVLgC2XNucSiF5kmYvGgV0rRGc00kaUUjFZ6PGR549mVVLNPB+aUppYgi+dyIhXJtkdWAItTT5M3MVUdqEg1LLPFOs7zn9dJrbUUR/zvwpBejEOiqo2X5UTa1KnRaUFhbClwtMoQcAREr0zSASAeMLhJRAyJbxMPRLKBqRd1L0wHXa0mEVRNFsAWTIj19PKZZwLm0RsW5RmNhkXuWWrtmGYnZv4um5yz+n5VRwXUIokGFX7dUy7sOvNVLpMueCEVgt/a2SXkFuBl/SX0hwzP02WehoVLBcSLl5/IaV5sbKRKwSEy5KfaQ5FlH2Y46Fc4qBKB1CKGpgVq7mzDtfWeCsLFtQREViySxWfLpZaKQStlGmEgQDQFB4GYwUW0abIG+QsgOx0sdSSMTsVoomDPEfvGue/CRS+7zX4GejGj/obvogUYdkKgUs6LkqU8RoxEWvk/BaI7C3wSWCZpeFDzLEy9d0srSJNkxEZsCBeamVpXkT4GcvxRqN9t5aZeybXMapizIlIB+1dNvO1S4RtJQJR4to7SSJeXuGboI4SQhaPn7H/ha/BD8vbfLCTQe0Xn+UlW6CttrtJzWK8kYE6EbC1J+c7pZBnvpQftd2pKtJEsTtZmwX5hDAOJDrDIZZ4C5JehhxIv+DdGNyJsJybqKpK8nggSoQ66s9ahj69Elzjc5P8WvwOktuqNJCFcBMtkKHMhNLH0oFQJAWO7W5uPaGrvJAgABSqM+0WBLnPZaqNm2yeJ2LB8vozQYUoo4GdoZwIvVfbl0FQifsADMkJ7BWqGha8v05/u2zZQRiuHUKTHRDen/sEm1o8pio+kaiVSEPAjK74XsQcJtwIQLmUqNBbk8CO8SY0FgOMaOwaTlVoOdiMSIUbBRHSA2mcO2kFS6kVJquHdyiH3OSATa97HA/iO34KPxRY42aZt7ukii5nhBaSJeFUW8DMNEkViIhJH8xX0PGkJyTRfagVYZWVFmEMuTTt6eVEhRwkGLeg2EIGmwHDNXfEJt2rlakcuVVbFssTRgBuB2WylSj8gf5mLCIp6vH8d0jhqq1wIOHRIhCQgZngkANY+qbUUZzvuqoWwFyErUSOBN+1jM303Sw9jOnv0ej7JVgNS+mjvNx2e1TLGJ4sFnEiwiZe6zBLHry034O9kkYqGtRK9x54VQGfwl0mOK6UoewwaRQABgsgwlpQhbRUxTSAZyZoL80bAbhVeZymVOJoh6mnfJycSK4baWugykD8PkGRr5nA1QPpbrmyUdUiOOhCFImxiPRLkBj6V+uvk+vVQDGcBqM8BBSrzIxMsBDMydx4Lo5GkJJXoORRR4qrcP9jDUBTgJt262ymKaHX2GUHmqQTwdZF31LYe+o6GTupNEjErQcAfDXNK8g7EgOYZo9JWb6qoWwBjVtJPygELKxUAj4h23XcxOjbgQpA85gEEg5I297TIesAoddzvLBjAz3dnjEATalYpqzc8n7Zz+ykM0OMZ61WJjvuvZMAZupimNczEQTKjU4Wh7CP01QuR6eErZ/OOgogBrck5+LEqSUWI0shkkvNEFMSSGPwIYD9O0wBJPuHZ3AygPa0qyYAQAAZKQwlQHarrp5VU84R2MgAYSz9CogitQq6OdZPJhwDkLftRfmiv6yCMR1AdUUfwEP3qj6YxT0ZwMZTygrgdBElbVvkZOMvv5QDqAp0qqomSuE9dWo1E+mLEhfiY3QL8yKAqm3f22voKp8cRwLIfg5KoMaOOVwUcLIK24lWZ47S0loHrm3HMULILaRrUQDqxxDk+NqRJX7UrTtrXs3RABwdB1BYK6LCDRx1e1PWjxdj6H4tB1BCowPID5ZwfTVH+h++vKSLkyVQRa5g0XQjdVaIZOsjEQoqZTElw552V6PSPXmR3znKoJ/OekGFV2p1p88QDDqZSAfAlaoTPtdFdKoXbiSHIO01ua2YqH6GJe8CRC5QlSpMoa/LDFtsvxOl6sHyIQBNFcbM5V6alyP7OBkqkDZZWChpLp2Ilz7TwyDLeyUhVYYfnJRSIYm+CzeXu1/SjoBOxVbbc+MRA5h1+n2NF+Ztjjpcfej0v04TXvjp28BMAVj84pmaQ0QrnmyWl30hzlSipgHodqVvxE7ea5RDrY2+gN0nA14AUFgoYgNdJazTYb2tQ9IL98IYWxrc54+2nEixqglV/aNv2qkg/RTVpucZR70zS5PBLn3vTMkLTkTATtq0M2H9Y519OhbGGHJLrpNP/l0U5xLA/lk9cmBdeDpdvWtPSwOoC+nuucQR6CbTIOoaGLkzYL6owswNs14GGmKQMz254GyiarcdCTRyT5oc75Cly/K+7foZitVuec+JaJuYZufRhnCqsCN/+iEUWkIdP8x279D0C06Ee3ZWFJ3LzXoT7gaRRpDO/EsOipDAfhija4TXDg6Yhs3CT16wDs8R2qq93staLdC6qXRNBNVqLgQg7unwoChaStvJJbG3K2gppXpWAsltwU4/kbPSR3InaQKA3B/UVLgrga4WeI2SWreD9nyZ4DDwwKMtryaUqt7BtNrXkyyblOnmctRNkPE76cMar9vWtyxryTHzTlFPcl4OYxSAmg4TJqpiNXHC0LHKtKgWvAC34gCqC7srqkemYBTlvIvxHnfBqp4Hnq56NY0Xaq5k11luq5tsi8YU4YgKAlggLIL54fNuxLMLI0d8cN6zPC+Vs3g8x9r4cxvC4cuSnie34vkGyLEwhodjgpuRmCOdpTQXpz/0qLbeuinmSEZxvAVKAN2dODNM55QMLHPd6fFg1ZmXlg7aQA4+byt9U4TW9E+HSVpSgXQDVLOBsGdTanmvWApT9cYncXo5sNAzCx2xXkarAJRlTnoB3VPsUqYfPQCDhxNfTuWYfeSms/Xkamm1BIEEBayN9V05sw8gKlhFRhUCTSmtI5FMnZqKsLPPh6mDoJavlQut2R9Kvy12i6k+7frbaS97YRYHcgCDFvbZkbUA9g+S0//6tmbfq9rRIDbVeyGze+n80DPUiPN3ZrdvbPaSRFVDtERIy/Gw5zmQH7ESGVtir59ia14YvOiFCbm5tsE1WNgRHG2IjGtOBAzCErsYgf6t2ksI2uEzvK8mlPZL0pwNHHhZWgFaAYg0tT/49OJaPiYlj6n1AHxNLiyjH3u10I6jCTvIXgOvYsGNqEgPnQght5l5h5fABABG41+IBMme3KU/EHHgTZeBgVayXq2n4rWKuQ4f/VL74WA6aMQAiodaXgcgvoWeGh9ID3bKsz2PjTUV7ttASlmLu5AnBeTeAAD+rPmFDSVGaJUsRlDsCJPHDhbJnh+/2izoMECTQMP+Q1T94ezgw2O5DwG7xC8Gjdrz1wcAlMat+9hsuK8WI8BZhIxLc1bMpYGdqLPaBwEkXSRT0QVkOxfAvDz8VMpPEwrLNC/azWa3aYtto51zQ+GkrOu6nOtIpUtB9cHhHdm+HBoX25oIsvq+L9baejDEaxw9k3MTmJJdWyzrzhX2RNExSJBTp3m3i5Od7yGK6ea//RuqZn8XsZM763UYnMwl7yL8hS7OdKYznelMZzrTmc50pjOd6d9DKFyTJMgOhuktzq7WP5NVWjXvI+inU/agsBk+c25qzdoOfxtOjBPdLBDXvAMKrzdJstlM5oOvbwtnm82meH1Nd1I1bFbrqr8Y2aD8tVoewJlTQ6u19kZVFbRTQkHroLw00kFF960IufaqCF1UDr5+xonWrrt6/dci5WJO6eD7IN3Bl1MRADdHpKhZkt+2duilUR0GGwqg9V6+HYkQxa7M13W9Js8Grmo2MYc8BeLiWYb1qoxRhqUA646B/1r1KiNaGLAvaFnjdmQ4m3zCZGZzc42vjScrC9uF2Innlj0harwah7h7PJYTYADRZJZOkEuencNdOoEzRvgWwgKXwEusqK5Tl67htMUkMFw8TCAkMMTXZavSzTCPc8qx4+L3NvnyWXKZEeA/v1SR/gkaUwCr62VR4Zlt0uVmzgC0KYDraJkWRZDXRpBsDbsN62SZJmOjmRU5ERKLtOd2GSUpRT6sMrIZ0VTLPKmMdXKdz62pYedFmieBW2EQ8zEG0G4WRRqXRYyV1TKwsVja+zbdJpYG4L4qlm2CecNd25scdxBzAPdLI5vl2+vIMfBdyygztkm+3LWGW+BxNq5Lri7+IQQZgFjU7HaCNlhYVvRZLadyESqTYNUSfXLqawxVZTjX8WZsGPUWNTum3Tc5ed4uNHKup6vCWDaGXdQGagiAY0RsoIMXBxWWmwgADQPP2phjAGMC4NbFGOMFwG0KwLTAsjlFRtrgdaqwrO4yDiC+pinIXqtjkw3k/d7Y7pFhLQwrwR0VTtaSfn9hU+nnAcS/7HyO2ptyXNwQANdeklRVbTQYIFQ52cwom8ie3xibvCzzHKX88MmSHEbXAGwnxjzBkyC7komxJl88mC0Mh2zV20gDEHUAJKV+O3SyLoAp8WWxsUwJgHVZzyxuA3EL5Sty7GpVlputsS3J2SnDIg8YYkdNrq7+IUPJAYwZgO12u6cDO1EWBpgbDqBdWVurKPdzrG4325u5IQC8wQAiBeA62m0Sz7aJ/5YAThmA5NsEegDmHMAxeaQsKdrZEEDEAIy2mDN7CGCSU463NQeQjkP0e9v8oyosACQP9FL/5/AHSQmjBo5M8jy3602+ptIShxLAbVcCx5vMmiQllcB5D0ArcBP8dqsAJIIvAAywyqH9UQDJs8lhrMKYlAMYEV8XKABjA03sjOyWhSd+s+dpABJrXmAAselachvIAFztEJ6FY5ReajgexnmDLdI+xwaK3b5vkbEmANIDXSgnIceqcIsUhXmlAMRLEFSWG1nIqkpqA2crF8togMa4iQAYYgAd4p2WAkBiHcJFbKQ4JrQi1wiijErgmAC42tn2mNhAvOT5XgCYVThsiBwHS3owiEd/E5VKAon52u1YgMaVDjvJZFdhSO0pVspoRazRbkecJT8/4+I7KvzxlkpgcE32Y90omJOHe7AEXgd0YqhJdklhoz3WcCzC9ZI4/iqLN9XuGjvt65IcBqh27UZKIPY6xHmEEV6ftqrRttolOe5fOJEgqnY5hquMMDuusSQ2MDLiPb5si+IbPNz+H5JARIBCZDDydQ72Wux+ivAfZ3uueE83veL1Oua3ae0x0u5yiUtA2AYasfjQXVPLEGAjiNhwyMUvQvqebaYFayTa6D20S9qhG5PWQH5MrkE4/idmwKUcy2vFOM67+D8RfoFs2003v3cAO7s8+ftj3z05RbvZ/dY4Im+xZv/OAd6WbMuyfq8SZZb1bmoyZzrTmc70/4H+Dw643dMBXfurAAAAAElFTkSuQmCC"/>
          <p:cNvSpPr>
            <a:spLocks noChangeAspect="1" noChangeArrowheads="1"/>
          </p:cNvSpPr>
          <p:nvPr/>
        </p:nvSpPr>
        <p:spPr bwMode="auto">
          <a:xfrm>
            <a:off x="7950723" y="690072"/>
            <a:ext cx="38100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27" name="Group 26"/>
          <p:cNvGrpSpPr/>
          <p:nvPr/>
        </p:nvGrpSpPr>
        <p:grpSpPr>
          <a:xfrm>
            <a:off x="5722304" y="3913537"/>
            <a:ext cx="962151" cy="1781002"/>
            <a:chOff x="2892099" y="2328044"/>
            <a:chExt cx="822651" cy="1522779"/>
          </a:xfrm>
        </p:grpSpPr>
        <p:pic>
          <p:nvPicPr>
            <p:cNvPr id="28" name="Picture 8" descr="https://encrypted-tbn1.gstatic.com/images?q=tbn:ANd9GcQW23bR6UNlEy0mTiZSSzKvd5WDGwqvZtmgpLXyzeVj-PZODcuP"/>
            <p:cNvPicPr>
              <a:picLocks noChangeAspect="1" noChangeArrowheads="1"/>
            </p:cNvPicPr>
            <p:nvPr/>
          </p:nvPicPr>
          <p:blipFill rotWithShape="1">
            <a:blip r:embed="rId6">
              <a:extLst>
                <a:ext uri="{28A0092B-C50C-407E-A947-70E740481C1C}">
                  <a14:useLocalDpi xmlns:a14="http://schemas.microsoft.com/office/drawing/2010/main" val="0"/>
                </a:ext>
              </a:extLst>
            </a:blip>
            <a:srcRect l="26237" t="4982" r="24805" b="4394"/>
            <a:stretch/>
          </p:blipFill>
          <p:spPr bwMode="auto">
            <a:xfrm>
              <a:off x="2892099" y="2328044"/>
              <a:ext cx="822651" cy="15227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Image result for gps location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5272" y="2950332"/>
              <a:ext cx="258152" cy="2581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https://cdn0.iconfinder.com/data/icons/metro-style-people-svg-icons/48/User_info-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0603" y="2950332"/>
              <a:ext cx="321017" cy="3210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http://www.atlas1031.com/Portals/36861/images/forward-1031-exchang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5272" y="3329793"/>
              <a:ext cx="420359" cy="27892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p:cNvSpPr txBox="1"/>
          <p:nvPr/>
        </p:nvSpPr>
        <p:spPr>
          <a:xfrm>
            <a:off x="1900769" y="801751"/>
            <a:ext cx="2271776" cy="492443"/>
          </a:xfrm>
          <a:prstGeom prst="rect">
            <a:avLst/>
          </a:prstGeom>
          <a:noFill/>
        </p:spPr>
        <p:txBody>
          <a:bodyPr wrap="none" rtlCol="0">
            <a:spAutoFit/>
          </a:bodyPr>
          <a:lstStyle/>
          <a:p>
            <a:r>
              <a:rPr lang="en-IN" sz="1600" dirty="0"/>
              <a:t>REAL TIME MONITORING</a:t>
            </a:r>
          </a:p>
          <a:p>
            <a:r>
              <a:rPr lang="en-IN" sz="1000" dirty="0"/>
              <a:t>(</a:t>
            </a:r>
            <a:r>
              <a:rPr lang="en-IN" sz="1000" dirty="0" err="1"/>
              <a:t>Agri</a:t>
            </a:r>
            <a:r>
              <a:rPr lang="en-IN" sz="1000" dirty="0"/>
              <a:t> </a:t>
            </a:r>
            <a:r>
              <a:rPr lang="en-IN" sz="1000" dirty="0" err="1"/>
              <a:t>Dept</a:t>
            </a:r>
            <a:r>
              <a:rPr lang="en-IN" sz="1000" dirty="0"/>
              <a:t>, Policy Makers, Researchers)</a:t>
            </a:r>
          </a:p>
        </p:txBody>
      </p:sp>
      <p:sp>
        <p:nvSpPr>
          <p:cNvPr id="2048" name="AutoShape 14" descr="data:image/png;base64,iVBORw0KGgoAAAANSUhEUgAAAMgAAACwCAMAAAB999EAAAABR1BMVEX////uGiP/8QD//wDuDSTtACT/9AD0Zhj/+AD0Yhj/8wDZ1QClopH/9gD/+QD/8AD7ww3vJiD7vw7+4QH1dhT8yQT/7ADxUh/wLR/yWhv1iBr91wn+5QP+6QD4pBL4qhX0fhf1jxnCvQD6tg7wOR/KyL/3lhTxSB7NyQDo5ADh3QD08QCzrgD09Pa7tgD80QfZ2N29u7Dn5ueal4vQzAD0cBeTjm74mhCrpiX6sA3v7vP82wnLyci3tLGppp7W1M59djqimgClnlCopH6sqquPiACuqR2bkwCHgVGQi2S2slTBvCmAfGGuqnCJhDe4tsH/+rv/81WQiiyIhHS8szGSjUyWkTyinmp+eDeGgVl/emVzbVOFfy/KydKDfACJhYKem4BTTBlvZwCppDybmJiQjHqkoFt1bz2WkVz/8j+bljr//8ydlyQH1iKTAAATLUlEQVR4nN1d+XsaR9I2Uz1Dq1H3cIhLAoQAC9AIQZBkWactx+fmcOIkXiebON7Eib37+f//+eue4ZipHg7JQsDW89iSRjD0O9VVXbfu3JkttToPzldXV+92WjP+oNlSq/Pu791KLHaw9493ZyfzXs316eT9o5gjBKVUOLH7F0uLpPXhK8EtCoo4pU8/LOn26j6MAefsdPPwcLNtcw7Nh915r+k6dHKvARxS5ZpJiEmiKWCi8fcSImldfMU5becjJKLIzCYFo42Py4ek88SxIF7zYEgiuSow2Nuf97quSt23DoV2fYBDIiFJ4OJJZ94ruyLtV4Swaz4cCkoKxLIJfOeNAFo2I0EgK0UKuxfzXtuVaP8AoBTRaJvz5sdl2lwv/+SQRhtLsaSWBGhcLM+52H24I/iazpCImS8I59HLea9varrYBaiaIUAiZAsg9nBZWHLy1gHQN5bHk4yAy2VhyXsp6VuhDJFA1i0QD5fDDj77VdCNejhDIpGElPfK+2XYXN0XOyC2RuGQh0mBOo+WQQWf7wqaTozCIVmyKaBxb/FZ0v3YpEZ0hIS4LKmfUnp5Nu91TqTzPQGbo2G48g505/m81zmJzr61hTVS0ntIUkLs/jbvlY6n1uMGwNGYjeVurmgGxIfF3lznzwDiSNJzmyuYQ8cCDhZa3k/uxYRVDi7bPBRxDCRaFOLTIrPk7KmAZA0xJA22psWOBN35cnHP97MnTWrn0ePf4izo8ypKbIB4+vu81zuSlDt1FJQQUtsQNtNOerMsqPN2Uc/33x45ophDElICZhjiFLOExKWLtaghlR8kQ9bRerNU4jCYdYykxFyjVLxZzMPk5SuANnJDTCnpEohBNf+EHEkX690iquDuiyZk1lAAaM0yXLIhiU4XaXIJ8efjea86hKTVC0m82Db1gBhcrOPgUEmaXN8uXpSr+1oy5DC4WOmhsx4Qm6aRGpD6DOgCRrn+amj+Lcla3OgTo9tBjkTMFeDi7aKdip1nAtpopSTpSbpHtIhVsBkHEXs/75Uj+n1HC5GSrLCGOAwGSSwl2SIVr+7Oe+kButgFmkZGViTtZ4jaXNh6iWwC7LxYJHnv/JShqSwS5i1qBMiGNmZJrU3F7gKFUFurewDHCEe+wA1EdB2zZIvz5k+LY3J1XjtwihgSKQmGgQgt3JVIgqicLwpLWhcNCmWNIRTjMHQrmNQBnF8XxcV6/AQghSwQcyMo6b29hQUpYlaFOHi8GIdJ94MDBlK95hpoEuKq4Limgk8pXJ7PG4NLF1LSq2h5tRQNYYhhCzjEXm+J0p0Xi8CS7t8OzRyiHXMkQmAogjjCQbIpDrsLwJLWaoWJI7S4fCpsY3k80UyuQ0adJ/OX9/Nnjkhhr6kKmurtk0jh8116veLg53njuPMwBnjfm2U2EodEgrO9ZIVT+mTeXu/LS9AsDzMVpnr7RIs48GhKk6v5y3xPxZPnAgy0V+S6xuCQJteGZnIVOHyaq9d78r4CFG0VeTKMUlkecVjBKnjbFs5cC4c6Hx0orCAgx2MZorzeDVykUmsDr6zOb3O13sU4tmilNh2legekJR7MdWo5cywcOrt0ABu0tbQYzxC1uTQVLBW2OPh6bkCeN4XQVC+1JuGQvuIxjnLVBBWX82LJ6i5AEj/a1GSGGIalxezNJNDML/NB8tuvHAxklpvb4HvwiIa/sXUruC6t4L3VeeBovVOVGljS7SFDWCpApwW/lIAWeFyzqfN6Hiw5+1NwLOmJpG9j0a1s3kfZo8yQJzY9RYHHSC4OUJkDS7r7B5Rh/7Zs+SSdrpnER2Y547fANCuYrGWo8+r2WXL2FCCdC66ltuE/02kwNG+uB4DwgmZyHQGNrd62i9X5o0kBS/oRWFMDYSH1EVR6vbcd1d6vaEVy8iwInOnjgRjUxm6lWQLq3HI5beeNoAUcpEJG1gQgLMQKbguo3CpLWqvSnULSSvJ20J2aAMSmeiBinXPn4226WKuXApfDkhyKWU8CIt13LdGQS3LRuMXEYvfbHWCH6GluU+TfTgIiz/cSdt+zGeHcYpQrpBxWennYnZoIxKAZ7GKZxyB23twWS07eCgB0hEiNY1wZiCGS6DYkVwDYvSWvtyX9W9hE1nteD5FOAYQzbHKZW9Ke/3A7KvjsFUzlTtHgIs1tWwNi0yJ2A+ppAV+9vw0k3Rc7FKcHpH+L1ygfdykI5DjEBWaAezMiZZvfTjmtKgxAAVxSD0sicJT8TIbG522tvK4K/OCH2ct796cm2FEtZh3CERY8uXPxUB+YoUB+hESLFJ7OXAW33klJR+pfpZnD1kgDQOrpUCC8iE2uyJFUwTMvpz35QwDHJUAjYtYiiLYdHhAW2BmIRLiA3Rm7WCc/NwGiWnYqNKtjCD9gEk2FA+FsDavgbUuIV7M1uc7vg4ijJ5jYGBE4Ef5NY5Z17euSDSnMkkRciMZMe5S795oC+7eRdfpdOJDAQaLVDwzIghK256NF7sy0nPZ8F7BVQbKn//d9+Ap5IDJ6NAqIlHct/V4FevBudqeiKofNaO7UKByG5U+cJDZHh4RFFZtcbmJxduU2Px9IdwpJ+uF/vvvPiPWxU99rc6HnYe+F9hr2ereBN2dVTtv67QmFFFb67e9HMUQC8T3oWvgx4hHHFY8RUhDQ+GtGQH6RqhcXBuRH7nwVavSFWWqnY/KKBsXNZWYZOLyZCUtaj3/UCwPqhTHLY4WhKUOyY9NYzNBaNaoCdmbi9Z59a0MR+7fxcUkdVhzyj6yMBaJ7vZHDjOD3Z6CCW6sNijPLpFwct18Me6h/ydqYPSiJ61ZwSbDYDBKLnU8O4Ab1SJiL4V/dsJDcHH2M9FiCMy1kpQizaBr/qyFwKkAK5NjFSWU0fO0EzAYTuLxONZU5N15Oe/YM9HLYkNqyAFlDs8wcp31d0svrIm2Axg2X03beOCCw1bs9IQ8tj/bB2swRtm+AJZoKphQe3qwKVtWXyOol9cykh8w2BqlCc3wRgaECjyyBWFKLA8R+uEl5PwupvkxUJ66NFQaGfG7ii6W8H+O9m01R8ecNqmAVs8YZJmVqT1wbi5d6NEnWFdEMbiojmyCaP90cSx7/aQEuuwhmp0aRxfs0xYullsNWsGoyuTkV3PpDGlnIPlXm6cSFjUxPj4LNUGeTPEeBO3/clKHyeE8f4UCscD89gGMjQOOtAEW2SGkdDacgYv+6GSTdDyAsVKlASpNUryRBcj6qhce1gizh2/iBrTEO/31wI0AuKoJuou7CqD3Fpgf/okhijGc1ZAnXGq+PgcZupJz2iyd6CVAkPgVDgkAi0wCR79H2sNSO4iYCj92fYxS7PWQrLER6I0AMSw88criJOT0qZo1aXEh9KtV7PSBa2IzkNoTY+2yWtN40wc4jI2t9KoZckyO4jTxiRoFbn9tE2nqpYtZoY+VgmpqsawKRVjBucTLTUgV//Xkq+PxXgAIuEqtOI+nXBmLp8p7PCPj0WZtLTQwwcBnPOp1uRdcEYguhzR0qCdr85+eoYDUxoB0srCK19OQz/XOAqCYThEM1DVhPP8MKlgyhHCf5tkcX8N8MEINpn2mWBG++vf75/vsuYB+B1IvTMkQC8VN4DjGMbM3UjhAp741rl9OqOmvchz4qOxVG/Kjkp42p36g1pCgVLK4/GvGHmDashWRdHFPyhAdoahzSxSpglphJgJ0frofDLQwImQ1iGN9/N/2arkchuZ8MhVfXGpV2cm9Hnxiw7T3WaaXk2sQhj4PBR4ZoXqevt/X4R4HtnmmNrM8nW+AWZtXHz/eu0dHQeaUmBuC21QkRuRskhsvryLawrlNO+1dF4OwUybPbA8K1USqJOIjKlXM/nbcCKNql4W2rMyJdBZM6UPHsiud79/cYUByzPpzWyLoRCunrlSxpXjGLpYr9cGkFuU2GKJNLs4KzBQo/XkkFd35yKLbezc0JSYQbJpuCNnBoS/Cdq/Txty4aglaRf7uiTwyYMRKxgXO90vIWe1cIPHZeO7ygxaxxOezsieLAY6TMLef11Kdi67nKTqEzfYXenuodANFmBpO2tIKnnnbxWEr6Ke7mavcknVmWxeU/H3sYd68FGdZ/Xf+f9+vgtX44GL9W/XOva1OcyYpFxZMpy2m7HxzBsKRv9WPWmXRcUXKY/2fFpHspkHJn7Tgi9YZM4Gp7w4tX9m/gp6SLJLSvVzhTltO6EwPwALZ+HzFL1RKKIusDq8tKE3UlWLNI1yKJIJW4fPOh/2o9u552x4idkgQmIjyWaKNUVFPZ06nkvfOiCVprx2bfnepnnH01D1bavRR0ZSkui1NlTiwVqOokhORUxUGg+Kb/5D1dz0KsYOn1vphCBbe+PgCBjazDQbpQ9HX7sGxpBBAt8ukDIiH07mzK5zEGiK3NUCO1NEDli8lAzi+FfHPwrrV2nyHDzySD0r6xQNDW8oDksvV67yPMLapu6raTDRlFSA+IRHKEpWQlI5xHk6NcD5uA27TN8iBESl1eqVuTQfnrGCAkW032SQp7DwiJbrTb6SMXCskLeTm/IinqyWUtqn4Y1OCEjFZQfb2TBgq2XkpJxy1DEaMfImUZ95jMuvCOpwASLVKfy94HsiakirXLHlS5YrugyLu3Wc64Pw1UoNByvXVDWJ8mmFzdDzzMyOobi9xtFjY31SukCccmAllJZfoUAMKY5QWvvKohN8UoPCDrIphw5Fwvp5VW8IexgceTexXQSoCyg+Qf8ypMSdE18Elvb42TkVp53aPyNh8COSykUu1SzVvUwGDoA9GmWaW1vp9TMaHo/Oy+AOyZ5aqDO7O2+iyS9+rP+h85VthJPz5XFwMgSgyida/Mgfj2UDgQqYI1Vb5u0+brMYHH1l8xKrawO8UGBx13S5HMkujVmMBkIMOn6AMyUL8kkhwuexQQg28gHJFEW6rgMSz5Ylcr9pOqd5AMYV5XaiJleYLaK10aC8QM40jvz91E6odt33tGAjHwEDLVpc3HeL0nqjAAbSx/26rl+gduW4QrRyRKJwGprW/1qDSUkUiu7t28nPIvejQQrqVoIiWA2MjpNhcVwJP7CLGG2aneIZLf3j5aS3jcssYDIdGM+nNcitQvh+fIcc57Eqc++2w0ECaq2BhPUAqjBoR3fgVtnG2i6vNvQRtr79b3DYH4ajX66jdoEg/Ub6/anPgbyEYDMahW8SjPBOqET7dRIVJcES2NrOHdegv2/3pFlZP1gVQzxR6xsAORD0/2Ncq491BMHxvHALFBM8cSaQF7oQPCV3e5HiKN+0KkQuvriiSU8doHGC33SBWU9mSkXtrsU7LIhkAM6vX/kTqbqH4Vca2pjKzZlvPfEHnvvmoCy6MXr/tyAaxX8NIrLXGfqLklLcc+kMGRoQw+TWuZ+ZQfCOvFBMzjSQeixxKuJRpySUEbeiy4tb9HtVi+VL2+h7LZu1Z0DSPPwKinmL7l/ECGDyUaAGJYVe9AHNoN44CETrMqSBWsOSbdtyCK6KVm1TcxgHkzcMmhZwpxb/VmlV8TyKBM8Gg6ILoKNsvSCr6HTC4VIsVlvSRP+TC0aMUT7g7p+VPS5e2fcxIIIgXkEF90t1be/fZQrZVXvX3n6XAFpO7+XA4HwrD7LRdoA1wiF+tCzfvCFQeBKbcs5QUF+mWvdtqLGFjy2aLYgdJErI0vtjOMZdyrSbf/jWV6v0kNHLT44JchRJmW613n4ASL0rofHSiiLkk8gI1ZwUyg96N6mowjMsIuqnhQ4B69Hyx0x5FhQKuAtaaUdwjkflqrDaGFkELbVudJHAcNIxGlgv3TbV4+MvTJfqXbD5GOJ5tqXm/imIvGcJRKS032iyJByqZuP0Q6gWzYxKqwXoRhOq71WA2dwYIUv90kwlQUMt3mUFrBf/RY0n0DgLNDZnTBBMQlBm2tiXRDquAeS9TQGSzpudNexUkfzrRfDd/P9hSvv8r9DJsJLRCxJsB448aCO984gKXI3BKMUiYs6wpfe8EQ+YHez7awOb/GfQb36/kE/uuArQ9ViwGfXMfkfA84/lMCKynBpS/kOkRTf+XUDfsYg+s2pQanV77P8P3qdrb/OrO0wCNZsyCmzpKTF9INwcn5uhvtW0iKYimppcFtzeh80wxpCiKLS3hvkW3qBrU790FTz0tFJGq7f8hE6Syt+HmpKHFKnb87d1SzjhZsWSpKVEHs7isgeA7QkpF5JIF8fWe1+b8ApPJvFwj2qJaL3GmCEsgBXXJhV61xkiP7FTHx7/4tNKn6RCUjZ5eCavMPlonMQ2kVX54pm9Fa5hOR5E+B73zZvdN615C22PayIjHzG2CI+yrpc/atI2jmmCyhnBCztiX5AY17XdfT/QTUgPZ6zjTNiSbbwpBcbKK+eSrdDYj1xoa2Xj5rSlhgp4/Wo0tDR5vxFEgSO/c/9CNbrfPnX+047lXmumV932ya/trbILQm9R+4y3WaB/94ce4L/3bOv3y2V6lUDiqxSqMh/zuoNLzvY4tAaE3yO/lV0v1v/nnxG6rd6j54cP5g/4vz1Qf7dy9W7+6731/c3V9dBEJrkt/cXd0/P3/Q6QyZ8f9ERls6ZBVUMgAAAABJRU5ErkJggg=="/>
          <p:cNvSpPr>
            <a:spLocks noChangeAspect="1" noChangeArrowheads="1"/>
          </p:cNvSpPr>
          <p:nvPr/>
        </p:nvSpPr>
        <p:spPr bwMode="auto">
          <a:xfrm>
            <a:off x="1298575" y="-1004888"/>
            <a:ext cx="2381250" cy="2105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4" name="Group 13"/>
          <p:cNvGrpSpPr/>
          <p:nvPr/>
        </p:nvGrpSpPr>
        <p:grpSpPr>
          <a:xfrm>
            <a:off x="6352719" y="5219605"/>
            <a:ext cx="4132263" cy="1333743"/>
            <a:chOff x="5242525" y="5049356"/>
            <a:chExt cx="4132263" cy="1333743"/>
          </a:xfrm>
        </p:grpSpPr>
        <p:grpSp>
          <p:nvGrpSpPr>
            <p:cNvPr id="2063" name="Group 2062"/>
            <p:cNvGrpSpPr/>
            <p:nvPr/>
          </p:nvGrpSpPr>
          <p:grpSpPr>
            <a:xfrm>
              <a:off x="5242525" y="5049356"/>
              <a:ext cx="4132263" cy="1333743"/>
              <a:chOff x="5309314" y="5260981"/>
              <a:chExt cx="4132263" cy="1333743"/>
            </a:xfrm>
          </p:grpSpPr>
          <p:sp>
            <p:nvSpPr>
              <p:cNvPr id="46" name="Rectangle 45"/>
              <p:cNvSpPr/>
              <p:nvPr/>
            </p:nvSpPr>
            <p:spPr>
              <a:xfrm>
                <a:off x="5877434" y="5542481"/>
                <a:ext cx="3483190" cy="1037488"/>
              </a:xfrm>
              <a:prstGeom prst="rect">
                <a:avLst/>
              </a:prstGeom>
              <a:solidFill>
                <a:schemeClr val="bg1"/>
              </a:solidFill>
              <a:ln w="190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5309314" y="5260981"/>
                <a:ext cx="4132263" cy="307777"/>
              </a:xfrm>
              <a:prstGeom prst="rect">
                <a:avLst/>
              </a:prstGeom>
              <a:noFill/>
            </p:spPr>
            <p:txBody>
              <a:bodyPr wrap="square" rtlCol="0">
                <a:spAutoFit/>
              </a:bodyPr>
              <a:lstStyle/>
              <a:p>
                <a:pPr algn="r"/>
                <a:r>
                  <a:rPr lang="en-IN" sz="1400" b="1" dirty="0"/>
                  <a:t>CONTEXTUALIZED REAL-TIME ADVISORY </a:t>
                </a:r>
              </a:p>
            </p:txBody>
          </p:sp>
          <p:sp>
            <p:nvSpPr>
              <p:cNvPr id="49" name="TextBox 48"/>
              <p:cNvSpPr txBox="1"/>
              <p:nvPr/>
            </p:nvSpPr>
            <p:spPr>
              <a:xfrm>
                <a:off x="5856051" y="6291924"/>
                <a:ext cx="1448484" cy="292388"/>
              </a:xfrm>
              <a:prstGeom prst="rect">
                <a:avLst/>
              </a:prstGeom>
              <a:noFill/>
            </p:spPr>
            <p:txBody>
              <a:bodyPr wrap="square" rtlCol="0">
                <a:spAutoFit/>
              </a:bodyPr>
              <a:lstStyle/>
              <a:p>
                <a:r>
                  <a:rPr lang="en-IN" sz="1300" b="1" dirty="0"/>
                  <a:t>CROP LIFE CYCLE</a:t>
                </a:r>
              </a:p>
            </p:txBody>
          </p:sp>
          <p:pic>
            <p:nvPicPr>
              <p:cNvPr id="2066" name="Picture 18" descr="https://mostafaelmasry.files.wordpress.com/2015/09/alert.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60775" y="5772693"/>
                <a:ext cx="503874" cy="44542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image.freepik.com/free-icon/pest-observation_318-6224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98121" y="5765177"/>
                <a:ext cx="509352" cy="50935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encrypted-tbn1.gstatic.com/images?q=tbn:ANd9GcRdpJBP7xQxSFxU2fXu_JjO4Z_iRdqsID5Xv8AQnFYcwnSb0OyxFQ"/>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86292" y="5642564"/>
                <a:ext cx="687910" cy="68791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199561" y="6302336"/>
                <a:ext cx="511679" cy="292388"/>
              </a:xfrm>
              <a:prstGeom prst="rect">
                <a:avLst/>
              </a:prstGeom>
              <a:noFill/>
            </p:spPr>
            <p:txBody>
              <a:bodyPr wrap="none" rtlCol="0">
                <a:spAutoFit/>
              </a:bodyPr>
              <a:lstStyle/>
              <a:p>
                <a:r>
                  <a:rPr lang="en-IN" sz="1300" b="1" dirty="0"/>
                  <a:t>PEST</a:t>
                </a:r>
              </a:p>
            </p:txBody>
          </p:sp>
          <p:pic>
            <p:nvPicPr>
              <p:cNvPr id="2076" name="Picture 28" descr="http://www.megaicons.net/static/img/icons_sizes/8/178/256/weather-chance-of-storm-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4830" y="5626436"/>
                <a:ext cx="653808" cy="653808"/>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7758933" y="6291924"/>
                <a:ext cx="866904" cy="292388"/>
              </a:xfrm>
              <a:prstGeom prst="rect">
                <a:avLst/>
              </a:prstGeom>
              <a:noFill/>
            </p:spPr>
            <p:txBody>
              <a:bodyPr wrap="none" rtlCol="0">
                <a:spAutoFit/>
              </a:bodyPr>
              <a:lstStyle/>
              <a:p>
                <a:r>
                  <a:rPr lang="en-IN" sz="1300" b="1" dirty="0"/>
                  <a:t>WEATHER</a:t>
                </a:r>
              </a:p>
            </p:txBody>
          </p:sp>
        </p:grpSp>
        <p:pic>
          <p:nvPicPr>
            <p:cNvPr id="2078" name="Picture 30" descr="http://www.allgacamps.org/qcc-scs-assets/scs-home-icon-financial.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8150" y="5508377"/>
              <a:ext cx="661150" cy="66115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8499945" y="6063192"/>
              <a:ext cx="776495" cy="292388"/>
            </a:xfrm>
            <a:prstGeom prst="rect">
              <a:avLst/>
            </a:prstGeom>
            <a:noFill/>
          </p:spPr>
          <p:txBody>
            <a:bodyPr wrap="none" rtlCol="0">
              <a:spAutoFit/>
            </a:bodyPr>
            <a:lstStyle/>
            <a:p>
              <a:r>
                <a:rPr lang="en-IN" sz="1300" b="1" dirty="0"/>
                <a:t>SUBSIDY</a:t>
              </a:r>
            </a:p>
          </p:txBody>
        </p:sp>
      </p:grpSp>
      <p:cxnSp>
        <p:nvCxnSpPr>
          <p:cNvPr id="84" name="Elbow Connector 83"/>
          <p:cNvCxnSpPr>
            <a:stCxn id="7" idx="2"/>
            <a:endCxn id="28" idx="3"/>
          </p:cNvCxnSpPr>
          <p:nvPr/>
        </p:nvCxnSpPr>
        <p:spPr>
          <a:xfrm rot="5400000">
            <a:off x="7311449" y="3755435"/>
            <a:ext cx="421609" cy="1675596"/>
          </a:xfrm>
          <a:prstGeom prst="bentConnector2">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2064" name="Group 2063"/>
          <p:cNvGrpSpPr/>
          <p:nvPr/>
        </p:nvGrpSpPr>
        <p:grpSpPr>
          <a:xfrm>
            <a:off x="1639319" y="5278863"/>
            <a:ext cx="4232874" cy="1274484"/>
            <a:chOff x="5229556" y="3865921"/>
            <a:chExt cx="4232874" cy="1274484"/>
          </a:xfrm>
        </p:grpSpPr>
        <p:sp>
          <p:nvSpPr>
            <p:cNvPr id="34" name="Rectangle 33"/>
            <p:cNvSpPr/>
            <p:nvPr/>
          </p:nvSpPr>
          <p:spPr>
            <a:xfrm>
              <a:off x="5316022" y="4124335"/>
              <a:ext cx="3646412" cy="1016070"/>
            </a:xfrm>
            <a:prstGeom prst="rect">
              <a:avLst/>
            </a:prstGeom>
            <a:solidFill>
              <a:schemeClr val="bg1"/>
            </a:solidFill>
            <a:ln w="190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https://cdn1.iconfinder.com/data/icons/cultivate/500/planting-51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83954" y="4306785"/>
              <a:ext cx="557182" cy="5571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9556" y="3865921"/>
              <a:ext cx="4132263" cy="292388"/>
            </a:xfrm>
            <a:prstGeom prst="rect">
              <a:avLst/>
            </a:prstGeom>
            <a:noFill/>
          </p:spPr>
          <p:txBody>
            <a:bodyPr wrap="square" rtlCol="0">
              <a:spAutoFit/>
            </a:bodyPr>
            <a:lstStyle/>
            <a:p>
              <a:r>
                <a:rPr lang="en-IN" sz="1300" b="1" dirty="0"/>
                <a:t>CONTEXTUALIZED REAL-TIME SCHEDULER</a:t>
              </a:r>
            </a:p>
          </p:txBody>
        </p:sp>
        <p:sp>
          <p:nvSpPr>
            <p:cNvPr id="36" name="TextBox 35"/>
            <p:cNvSpPr txBox="1"/>
            <p:nvPr/>
          </p:nvSpPr>
          <p:spPr>
            <a:xfrm>
              <a:off x="5364675" y="4828752"/>
              <a:ext cx="785343" cy="292388"/>
            </a:xfrm>
            <a:prstGeom prst="rect">
              <a:avLst/>
            </a:prstGeom>
            <a:noFill/>
          </p:spPr>
          <p:txBody>
            <a:bodyPr wrap="none" rtlCol="0">
              <a:spAutoFit/>
            </a:bodyPr>
            <a:lstStyle/>
            <a:p>
              <a:r>
                <a:rPr lang="en-IN" sz="1300" b="1" dirty="0"/>
                <a:t>SOWING</a:t>
              </a:r>
            </a:p>
          </p:txBody>
        </p:sp>
        <p:pic>
          <p:nvPicPr>
            <p:cNvPr id="2054" name="Picture 6" descr="https://encrypted-tbn0.gstatic.com/images?q=tbn:ANd9GcR_Koys5PJR7gB_89529FO71TW55A3Rvo4WhYf8cH6VVHKkSkqX"/>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52947" y="4314138"/>
              <a:ext cx="579087" cy="57908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8004145" y="4815363"/>
              <a:ext cx="820609" cy="292388"/>
            </a:xfrm>
            <a:prstGeom prst="rect">
              <a:avLst/>
            </a:prstGeom>
            <a:noFill/>
          </p:spPr>
          <p:txBody>
            <a:bodyPr wrap="none" rtlCol="0">
              <a:spAutoFit/>
            </a:bodyPr>
            <a:lstStyle/>
            <a:p>
              <a:r>
                <a:rPr lang="en-IN" sz="1300" b="1" dirty="0"/>
                <a:t>HARVEST</a:t>
              </a:r>
            </a:p>
          </p:txBody>
        </p:sp>
        <p:pic>
          <p:nvPicPr>
            <p:cNvPr id="2056" name="Picture 8" descr="Related ima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19221" y="4317875"/>
              <a:ext cx="533656" cy="56033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6161355" y="4815363"/>
              <a:ext cx="1006814" cy="292388"/>
            </a:xfrm>
            <a:prstGeom prst="rect">
              <a:avLst/>
            </a:prstGeom>
            <a:noFill/>
          </p:spPr>
          <p:txBody>
            <a:bodyPr wrap="none" rtlCol="0">
              <a:spAutoFit/>
            </a:bodyPr>
            <a:lstStyle/>
            <a:p>
              <a:r>
                <a:rPr lang="en-IN" sz="1300" b="1" dirty="0"/>
                <a:t>IRRIGATION</a:t>
              </a:r>
            </a:p>
          </p:txBody>
        </p:sp>
        <p:sp>
          <p:nvSpPr>
            <p:cNvPr id="43" name="TextBox 42"/>
            <p:cNvSpPr txBox="1"/>
            <p:nvPr/>
          </p:nvSpPr>
          <p:spPr>
            <a:xfrm>
              <a:off x="7118882" y="4825401"/>
              <a:ext cx="934871" cy="292388"/>
            </a:xfrm>
            <a:prstGeom prst="rect">
              <a:avLst/>
            </a:prstGeom>
            <a:noFill/>
          </p:spPr>
          <p:txBody>
            <a:bodyPr wrap="none" rtlCol="0">
              <a:spAutoFit/>
            </a:bodyPr>
            <a:lstStyle/>
            <a:p>
              <a:r>
                <a:rPr lang="en-IN" sz="1300" b="1" dirty="0"/>
                <a:t>FERTILIZER</a:t>
              </a:r>
            </a:p>
          </p:txBody>
        </p:sp>
        <p:pic>
          <p:nvPicPr>
            <p:cNvPr id="2058" name="Picture 10" descr="https://cdn2.iconfinder.com/data/icons/agriculture-1/512/fertilizer-512.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48301" y="4329896"/>
              <a:ext cx="527206" cy="5272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angentehr.com/final/wp-content/uploads/2015/03/Enterprise-Schedular-2-512x512.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20514" y="4242480"/>
              <a:ext cx="741916" cy="7419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4" name="Elbow Connector 103"/>
          <p:cNvCxnSpPr>
            <a:stCxn id="72" idx="0"/>
            <a:endCxn id="5" idx="1"/>
          </p:cNvCxnSpPr>
          <p:nvPr/>
        </p:nvCxnSpPr>
        <p:spPr>
          <a:xfrm rot="16200000" flipH="1" flipV="1">
            <a:off x="3727113" y="-1004462"/>
            <a:ext cx="851570" cy="4737430"/>
          </a:xfrm>
          <a:prstGeom prst="bentConnector4">
            <a:avLst>
              <a:gd name="adj1" fmla="val -45766"/>
              <a:gd name="adj2" fmla="val 107873"/>
            </a:avLst>
          </a:prstGeom>
          <a:ln w="28575">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p:cNvGrpSpPr/>
          <p:nvPr/>
        </p:nvGrpSpPr>
        <p:grpSpPr>
          <a:xfrm>
            <a:off x="5648336" y="938468"/>
            <a:ext cx="5030460" cy="2516836"/>
            <a:chOff x="2313284" y="1125293"/>
            <a:chExt cx="4028210" cy="2015391"/>
          </a:xfrm>
        </p:grpSpPr>
        <p:sp>
          <p:nvSpPr>
            <p:cNvPr id="8" name="Rounded Rectangle 7"/>
            <p:cNvSpPr/>
            <p:nvPr/>
          </p:nvSpPr>
          <p:spPr>
            <a:xfrm>
              <a:off x="3781109" y="1247001"/>
              <a:ext cx="2415999" cy="1730900"/>
            </a:xfrm>
            <a:prstGeom prst="roundRect">
              <a:avLst>
                <a:gd name="adj" fmla="val 27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2313284" y="1125293"/>
              <a:ext cx="1398577" cy="2010711"/>
            </a:xfrm>
            <a:prstGeom prst="rect">
              <a:avLst/>
            </a:prstGeom>
            <a:solidFill>
              <a:schemeClr val="bg1"/>
            </a:solidFill>
            <a:ln w="190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612587" y="1125293"/>
              <a:ext cx="2728907" cy="2015391"/>
            </a:xfrm>
            <a:prstGeom prst="rect">
              <a:avLst/>
            </a:prstGeom>
            <a:solidFill>
              <a:schemeClr val="bg1"/>
            </a:solidFill>
            <a:ln w="190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20" descr="http://www.blueitech.com/wp-content/uploads/2013/10/xcloud-server.jpg.pagespeed.ic.b4qTwV7Frv.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367251" y="1166999"/>
              <a:ext cx="1078478" cy="10317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http://www.blueitech.com/wp-content/uploads/2013/10/xcloud-server.jpg.pagespeed.ic.b4qTwV7Frv.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879567" y="1716390"/>
              <a:ext cx="788824" cy="7546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www.blueitech.com/wp-content/uploads/2013/10/xcloud-server.jpg.pagespeed.ic.b4qTwV7Frv.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938153" y="1388705"/>
              <a:ext cx="788824" cy="7546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blueitech.com/wp-content/uploads/2013/10/xcloud-server.jpg.pagespeed.ic.b4qTwV7Frv.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97470" y="2137406"/>
              <a:ext cx="788824" cy="7546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8" descr="http://image.slidesharecdn.com/seminar-150628064220-lva1-app6892/95/soil-health-cards-3-638.jpg?cb=143547400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54807" t="4457" r="14315" b="14206"/>
            <a:stretch/>
          </p:blipFill>
          <p:spPr bwMode="auto">
            <a:xfrm>
              <a:off x="5646014" y="1459583"/>
              <a:ext cx="457475" cy="678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2" descr="http://agriculture.alberta.ca/acis/images/acis-ic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57459" y="1193407"/>
              <a:ext cx="713428" cy="6585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4" descr="http://msvs.org.in/images/projects/Book-of-Schemes/broucher-icon.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80458" y="2165942"/>
              <a:ext cx="562037" cy="5620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continia.dk/UserFiles/image/CDC/continia-enews-azu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5594" t="7917" r="18300" b="26945"/>
            <a:stretch/>
          </p:blipFill>
          <p:spPr bwMode="auto">
            <a:xfrm>
              <a:off x="2561368" y="2250285"/>
              <a:ext cx="980842" cy="5653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bcorporation.net/sites/default/files/styles/company-logo-full/public/aWhere_logoTAG.png?itok=-tYGSoT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28498" y="2476640"/>
              <a:ext cx="504138" cy="186531"/>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3785115" y="2618130"/>
              <a:ext cx="694185" cy="234134"/>
            </a:xfrm>
            <a:prstGeom prst="rect">
              <a:avLst/>
            </a:prstGeom>
            <a:noFill/>
          </p:spPr>
          <p:txBody>
            <a:bodyPr wrap="none" rtlCol="0">
              <a:spAutoFit/>
            </a:bodyPr>
            <a:lstStyle/>
            <a:p>
              <a:r>
                <a:rPr lang="en-IN" sz="1300" b="1" dirty="0"/>
                <a:t>WEATHER</a:t>
              </a:r>
            </a:p>
          </p:txBody>
        </p:sp>
        <p:sp>
          <p:nvSpPr>
            <p:cNvPr id="124" name="TextBox 123"/>
            <p:cNvSpPr txBox="1"/>
            <p:nvPr/>
          </p:nvSpPr>
          <p:spPr>
            <a:xfrm>
              <a:off x="5152053" y="1193407"/>
              <a:ext cx="850172" cy="234134"/>
            </a:xfrm>
            <a:prstGeom prst="rect">
              <a:avLst/>
            </a:prstGeom>
            <a:noFill/>
          </p:spPr>
          <p:txBody>
            <a:bodyPr wrap="none" rtlCol="0">
              <a:spAutoFit/>
            </a:bodyPr>
            <a:lstStyle/>
            <a:p>
              <a:r>
                <a:rPr lang="en-IN" sz="1300" b="1" dirty="0"/>
                <a:t>SOIL HEALTH</a:t>
              </a:r>
            </a:p>
          </p:txBody>
        </p:sp>
        <p:sp>
          <p:nvSpPr>
            <p:cNvPr id="127" name="TextBox 126"/>
            <p:cNvSpPr txBox="1"/>
            <p:nvPr/>
          </p:nvSpPr>
          <p:spPr>
            <a:xfrm>
              <a:off x="4804697" y="2769177"/>
              <a:ext cx="1459677" cy="234134"/>
            </a:xfrm>
            <a:prstGeom prst="rect">
              <a:avLst/>
            </a:prstGeom>
            <a:noFill/>
          </p:spPr>
          <p:txBody>
            <a:bodyPr wrap="square" rtlCol="0">
              <a:spAutoFit/>
            </a:bodyPr>
            <a:lstStyle/>
            <a:p>
              <a:r>
                <a:rPr lang="en-IN" sz="1300" b="1" dirty="0"/>
                <a:t>SCHEMES &amp; INFO</a:t>
              </a:r>
            </a:p>
          </p:txBody>
        </p:sp>
      </p:grpSp>
      <p:grpSp>
        <p:nvGrpSpPr>
          <p:cNvPr id="2059" name="Group 2058"/>
          <p:cNvGrpSpPr/>
          <p:nvPr/>
        </p:nvGrpSpPr>
        <p:grpSpPr>
          <a:xfrm>
            <a:off x="6792165" y="3291319"/>
            <a:ext cx="3135771" cy="1091111"/>
            <a:chOff x="4668391" y="3343682"/>
            <a:chExt cx="2511012" cy="873722"/>
          </a:xfrm>
        </p:grpSpPr>
        <p:sp>
          <p:nvSpPr>
            <p:cNvPr id="7" name="Rectangle 6"/>
            <p:cNvSpPr/>
            <p:nvPr/>
          </p:nvSpPr>
          <p:spPr>
            <a:xfrm>
              <a:off x="4668391" y="3343682"/>
              <a:ext cx="2511012" cy="873722"/>
            </a:xfrm>
            <a:prstGeom prst="rect">
              <a:avLst/>
            </a:prstGeom>
            <a:solidFill>
              <a:schemeClr val="bg1"/>
            </a:solidFill>
            <a:ln w="1905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24" descr="http://www.pointit.com/wp-content/uploads/2015/02/analytics-with-caption.pn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18399" t="3612" r="17601" b="34789"/>
            <a:stretch/>
          </p:blipFill>
          <p:spPr bwMode="auto">
            <a:xfrm>
              <a:off x="6517291" y="3397753"/>
              <a:ext cx="583208" cy="5613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https://encrypted-tbn1.gstatic.com/images?q=tbn:ANd9GcTvOeK9KahTazSD_A7dzxSGdvm0cz3KJm0zbM6Go9FpXxSYtwL_h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20050" y="3394424"/>
              <a:ext cx="603118" cy="60311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stack.imgur.com/WreR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703228" y="3347592"/>
              <a:ext cx="969285" cy="67800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4685010" y="4005918"/>
              <a:ext cx="1072085" cy="205791"/>
            </a:xfrm>
            <a:prstGeom prst="rect">
              <a:avLst/>
            </a:prstGeom>
          </p:spPr>
          <p:txBody>
            <a:bodyPr wrap="none">
              <a:spAutoFit/>
            </a:bodyPr>
            <a:lstStyle/>
            <a:p>
              <a:pPr>
                <a:lnSpc>
                  <a:spcPct val="107000"/>
                </a:lnSpc>
                <a:spcAft>
                  <a:spcPts val="800"/>
                </a:spcAft>
              </a:pPr>
              <a:r>
                <a:rPr lang="en-US" sz="1000" b="1" dirty="0">
                  <a:latin typeface="Calibri" panose="020F0502020204030204" pitchFamily="34" charset="0"/>
                  <a:ea typeface="Calibri" panose="020F0502020204030204" pitchFamily="34" charset="0"/>
                  <a:cs typeface="Times New Roman" panose="02020603050405020304" pitchFamily="18" charset="0"/>
                </a:rPr>
                <a:t>IMAGE RECOGNITION</a:t>
              </a:r>
              <a:endParaRPr lang="en-IN" sz="1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4" name="Rectangle 113"/>
            <p:cNvSpPr/>
            <p:nvPr/>
          </p:nvSpPr>
          <p:spPr>
            <a:xfrm>
              <a:off x="6408038" y="4009075"/>
              <a:ext cx="617681" cy="205791"/>
            </a:xfrm>
            <a:prstGeom prst="rect">
              <a:avLst/>
            </a:prstGeom>
          </p:spPr>
          <p:txBody>
            <a:bodyPr wrap="none">
              <a:spAutoFit/>
            </a:bodyPr>
            <a:lstStyle/>
            <a:p>
              <a:pPr>
                <a:lnSpc>
                  <a:spcPct val="107000"/>
                </a:lnSpc>
                <a:spcAft>
                  <a:spcPts val="800"/>
                </a:spcAft>
              </a:pPr>
              <a:r>
                <a:rPr lang="en-US" sz="1000" b="1" dirty="0">
                  <a:latin typeface="Calibri" panose="020F0502020204030204" pitchFamily="34" charset="0"/>
                  <a:ea typeface="Calibri" panose="020F0502020204030204" pitchFamily="34" charset="0"/>
                  <a:cs typeface="Times New Roman" panose="02020603050405020304" pitchFamily="18" charset="0"/>
                </a:rPr>
                <a:t>ANALYTICS</a:t>
              </a:r>
              <a:endParaRPr lang="en-IN" sz="1000" b="1" dirty="0">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85" name="Elbow Connector 84"/>
          <p:cNvCxnSpPr/>
          <p:nvPr/>
        </p:nvCxnSpPr>
        <p:spPr>
          <a:xfrm flipV="1">
            <a:off x="4303724" y="2939915"/>
            <a:ext cx="1369145" cy="713800"/>
          </a:xfrm>
          <a:prstGeom prst="bentConnector3">
            <a:avLst>
              <a:gd name="adj1" fmla="val 416"/>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23" idx="2"/>
            <a:endCxn id="9" idx="3"/>
          </p:cNvCxnSpPr>
          <p:nvPr/>
        </p:nvCxnSpPr>
        <p:spPr>
          <a:xfrm rot="16200000" flipH="1">
            <a:off x="1549350" y="3413063"/>
            <a:ext cx="1183279" cy="713611"/>
          </a:xfrm>
          <a:prstGeom prst="bentConnector2">
            <a:avLst/>
          </a:prstGeom>
          <a:ln w="28575">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907791" y="4144324"/>
            <a:ext cx="619080" cy="430887"/>
          </a:xfrm>
          <a:prstGeom prst="rect">
            <a:avLst/>
          </a:prstGeom>
          <a:noFill/>
        </p:spPr>
        <p:txBody>
          <a:bodyPr wrap="none" rtlCol="0">
            <a:spAutoFit/>
          </a:bodyPr>
          <a:lstStyle/>
          <a:p>
            <a:r>
              <a:rPr lang="en-IN" sz="1100" b="1" dirty="0" err="1">
                <a:solidFill>
                  <a:srgbClr val="FF0000"/>
                </a:solidFill>
              </a:rPr>
              <a:t>KISAN</a:t>
            </a:r>
            <a:endParaRPr lang="en-IN" sz="1100" b="1" dirty="0">
              <a:solidFill>
                <a:srgbClr val="FF0000"/>
              </a:solidFill>
            </a:endParaRPr>
          </a:p>
          <a:p>
            <a:r>
              <a:rPr lang="en-IN" sz="1100" b="1" dirty="0" err="1">
                <a:solidFill>
                  <a:srgbClr val="FF0000"/>
                </a:solidFill>
              </a:rPr>
              <a:t>SAATHI</a:t>
            </a:r>
            <a:endParaRPr lang="en-IN" sz="1100" b="1" dirty="0">
              <a:solidFill>
                <a:srgbClr val="FF0000"/>
              </a:solidFill>
            </a:endParaRPr>
          </a:p>
        </p:txBody>
      </p:sp>
      <p:pic>
        <p:nvPicPr>
          <p:cNvPr id="3078" name="Picture 6" descr="http://www.gfar.net/sites/default/files/styles/node-image/public/icrisat_logo.png?itok=smRPn7Nz"/>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298518" y="2840120"/>
            <a:ext cx="340744" cy="476565"/>
          </a:xfrm>
          <a:prstGeom prst="rect">
            <a:avLst/>
          </a:prstGeom>
          <a:noFill/>
          <a:extLst>
            <a:ext uri="{909E8E84-426E-40DD-AFC4-6F175D3DCCD1}">
              <a14:hiddenFill xmlns:a14="http://schemas.microsoft.com/office/drawing/2010/main">
                <a:solidFill>
                  <a:srgbClr val="FFFFFF"/>
                </a:solidFill>
              </a14:hiddenFill>
            </a:ext>
          </a:extLst>
        </p:spPr>
      </p:pic>
      <p:sp>
        <p:nvSpPr>
          <p:cNvPr id="69" name="AutoShape 10" descr="data:image/png;base64,iVBORw0KGgoAAAANSUhEUgAAAGYAAABmCAMAAAAOARRQAAAAclBMVEX///8AAADc3NyGhob09PRhYWFZWVn8/PxdXV2KiopeXl7h4eHm5uZKSkoSEhIVFRXW1tYwMDCoqKh2dna4uLhVVVXs7OzOzs6Tk5NlZWVCQkIhISEnJydPT0+/v7+ioqLIyMhtbW07Ozt+fn6ampp1dXW3H0oCAAACUElEQVRoge3ZbXeCIBgGYFGLWUm+Ta3MXLb//xfnchVvKiB4zjrc30rjqngUBMexsbGxecf4W1dztj6rFOkeaM6+jWglinUjv4kpB4YmFADOkGASMwoACcEEppiAYDxTjMdjjrWvKfV1mKELY06KeJD50Kc48HOQWelk1paZaLNIumRbs0zzdS8rFLa5OQZi13ZVm2LgN37Vo8wQcyPvLs9LXC9T0APVoxGtDCwBHdcAs7syTGuAcRkFhMsw8VsxRwMMpwS++yMfOhnIziIKA4zTnPiFpplxqOvzVMxhsrK8udwj/gFXUPKYZyowMEDd4WvGPUg4T0WBgX+TUsR3nCzsnyaqze71pjzznGGfmoHvUZeeF1yIf1WaaV5PPhW/f3iRZXJ8RAm33HPmMzn56CPsyDE+MdR3wbtZH8OOjhvIOW0mkzEKACl5CuSzMkzBUToHazg6d5/j9ZcE47K3+XuCp5Pdy/CT01/iTL7hKwCUf2ckqH+9YlcaxJl0SHk8Ib/qI2U6SJhhiwz/33Z5tMZep/Tv2QgyvCLDsqf6zaN+jyDDzFqnUhItCjK7o6QCwEWe8VUWcS6yDGwVlG6ElmQuKkpXFrUUkyE1BlSFBNOoLxTGhTDDmbCKJ4wEGXgYa2Yyx1yMmbu2Fva3ndU4cxtrQijrfJpRLjIsX/4U49ITfDVngvHl72TcpGPMAa70KL/NHwaZ8+hAJhWUDC9CIi0d06faDzIGYhnLWOafMAttei20hQfPZhRqQ9LU9iqzKBK1S2wWL7X1bWNjY/MG+QHCQChYRAza8QAAAABJRU5ErkJggg=="/>
          <p:cNvSpPr>
            <a:spLocks noChangeAspect="1" noChangeArrowheads="1"/>
          </p:cNvSpPr>
          <p:nvPr/>
        </p:nvSpPr>
        <p:spPr bwMode="auto">
          <a:xfrm>
            <a:off x="1298575" y="-579438"/>
            <a:ext cx="1219200"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0" name="Picture 8" descr="https://upload.wikimedia.org/wikipedia/commons/thumb/2/21/Speaker_Icon.svg/1024px-Speaker_Icon.svg.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899204" y="4414602"/>
            <a:ext cx="286606" cy="2866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cdn4.iconfinder.com/data/icons/ionicons/512/icon-image-128.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19575" y="4405413"/>
            <a:ext cx="298453" cy="2984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30y9cdsu7xlg0.cloudfront.net/png/17327-200.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527126" y="4405413"/>
            <a:ext cx="338315" cy="338315"/>
          </a:xfrm>
          <a:prstGeom prst="rect">
            <a:avLst/>
          </a:prstGeom>
          <a:noFill/>
          <a:extLst>
            <a:ext uri="{909E8E84-426E-40DD-AFC4-6F175D3DCCD1}">
              <a14:hiddenFill xmlns:a14="http://schemas.microsoft.com/office/drawing/2010/main">
                <a:solidFill>
                  <a:srgbClr val="FFFFFF"/>
                </a:solidFill>
              </a14:hiddenFill>
            </a:ext>
          </a:extLst>
        </p:spPr>
      </p:pic>
      <p:sp>
        <p:nvSpPr>
          <p:cNvPr id="75" name="Title 1"/>
          <p:cNvSpPr txBox="1">
            <a:spLocks/>
          </p:cNvSpPr>
          <p:nvPr/>
        </p:nvSpPr>
        <p:spPr>
          <a:xfrm>
            <a:off x="0" y="-11554"/>
            <a:ext cx="12211158" cy="399213"/>
          </a:xfrm>
          <a:prstGeom prst="rect">
            <a:avLst/>
          </a:prstGeom>
          <a:solidFill>
            <a:srgbClr val="00B050"/>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Data driven platform to  provide personalized and timely insights</a:t>
            </a:r>
          </a:p>
        </p:txBody>
      </p:sp>
    </p:spTree>
    <p:extLst>
      <p:ext uri="{BB962C8B-B14F-4D97-AF65-F5344CB8AC3E}">
        <p14:creationId xmlns:p14="http://schemas.microsoft.com/office/powerpoint/2010/main" val="3447763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759898"/>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solidFill>
                  <a:schemeClr val="bg1"/>
                </a:solidFill>
                <a:latin typeface="Segoe UI Light" panose="020B0502040204020203" pitchFamily="34" charset="0"/>
                <a:cs typeface="Segoe UI Light" panose="020B0502040204020203" pitchFamily="34" charset="0"/>
              </a:rPr>
              <a:t>KisanSaathi</a:t>
            </a:r>
            <a:r>
              <a:rPr lang="en-US" dirty="0" smtClean="0">
                <a:solidFill>
                  <a:schemeClr val="bg1"/>
                </a:solidFill>
                <a:latin typeface="Segoe UI Light" panose="020B0502040204020203" pitchFamily="34" charset="0"/>
                <a:cs typeface="Segoe UI Light" panose="020B0502040204020203" pitchFamily="34" charset="0"/>
              </a:rPr>
              <a:t> – Poverty to Prosperity (P2P)</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9710" t="4665" r="12459"/>
          <a:stretch/>
        </p:blipFill>
        <p:spPr>
          <a:xfrm>
            <a:off x="553452" y="1263316"/>
            <a:ext cx="3007895" cy="4932947"/>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9989" t="4665" r="12491"/>
          <a:stretch/>
        </p:blipFill>
        <p:spPr>
          <a:xfrm>
            <a:off x="4692316" y="1263316"/>
            <a:ext cx="2995864" cy="4932947"/>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9946" t="5362" r="12685"/>
          <a:stretch/>
        </p:blipFill>
        <p:spPr>
          <a:xfrm>
            <a:off x="8674767" y="1299411"/>
            <a:ext cx="2899611" cy="4896852"/>
          </a:xfrm>
          <a:prstGeom prst="rect">
            <a:avLst/>
          </a:prstGeom>
        </p:spPr>
      </p:pic>
    </p:spTree>
    <p:extLst>
      <p:ext uri="{BB962C8B-B14F-4D97-AF65-F5344CB8AC3E}">
        <p14:creationId xmlns:p14="http://schemas.microsoft.com/office/powerpoint/2010/main" val="80726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759898"/>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solidFill>
                  <a:schemeClr val="bg1"/>
                </a:solidFill>
                <a:latin typeface="Segoe UI Light" panose="020B0502040204020203" pitchFamily="34" charset="0"/>
                <a:cs typeface="Segoe UI Light" panose="020B0502040204020203" pitchFamily="34" charset="0"/>
              </a:rPr>
              <a:t>KisanSaathi</a:t>
            </a:r>
            <a:r>
              <a:rPr lang="en-US" dirty="0" smtClean="0">
                <a:solidFill>
                  <a:schemeClr val="bg1"/>
                </a:solidFill>
                <a:latin typeface="Segoe UI Light" panose="020B0502040204020203" pitchFamily="34" charset="0"/>
                <a:cs typeface="Segoe UI Light" panose="020B0502040204020203" pitchFamily="34" charset="0"/>
              </a:rPr>
              <a:t> – Poverty to Prosperity (P2P)</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643" t="4504" r="11572"/>
          <a:stretch/>
        </p:blipFill>
        <p:spPr>
          <a:xfrm>
            <a:off x="481263" y="1455821"/>
            <a:ext cx="2839454" cy="46080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410" t="5251" r="13474"/>
          <a:stretch/>
        </p:blipFill>
        <p:spPr>
          <a:xfrm>
            <a:off x="8422105" y="1491915"/>
            <a:ext cx="2779295" cy="457200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9860" t="5384" r="12021"/>
          <a:stretch/>
        </p:blipFill>
        <p:spPr>
          <a:xfrm>
            <a:off x="4463715" y="1503946"/>
            <a:ext cx="2815389" cy="4565611"/>
          </a:xfrm>
          <a:prstGeom prst="rect">
            <a:avLst/>
          </a:prstGeom>
        </p:spPr>
      </p:pic>
    </p:spTree>
    <p:extLst>
      <p:ext uri="{BB962C8B-B14F-4D97-AF65-F5344CB8AC3E}">
        <p14:creationId xmlns:p14="http://schemas.microsoft.com/office/powerpoint/2010/main" val="7835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9988" y="979022"/>
            <a:ext cx="9189454" cy="517066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611" t="42195" r="18777" b="23170"/>
          <a:stretch/>
        </p:blipFill>
        <p:spPr>
          <a:xfrm>
            <a:off x="6468979" y="2070756"/>
            <a:ext cx="2860119" cy="1971538"/>
          </a:xfrm>
          <a:prstGeom prst="rect">
            <a:avLst/>
          </a:prstGeom>
        </p:spPr>
      </p:pic>
      <p:sp>
        <p:nvSpPr>
          <p:cNvPr id="5" name="Title 1"/>
          <p:cNvSpPr txBox="1">
            <a:spLocks/>
          </p:cNvSpPr>
          <p:nvPr/>
        </p:nvSpPr>
        <p:spPr>
          <a:xfrm>
            <a:off x="0" y="0"/>
            <a:ext cx="12192000" cy="759898"/>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solidFill>
                  <a:schemeClr val="bg1"/>
                </a:solidFill>
                <a:latin typeface="Segoe UI Light" panose="020B0502040204020203" pitchFamily="34" charset="0"/>
                <a:cs typeface="Segoe UI Light" panose="020B0502040204020203" pitchFamily="34" charset="0"/>
              </a:rPr>
              <a:t>KisanSaathi</a:t>
            </a:r>
            <a:r>
              <a:rPr lang="en-US" dirty="0" smtClean="0">
                <a:solidFill>
                  <a:schemeClr val="bg1"/>
                </a:solidFill>
                <a:latin typeface="Segoe UI Light" panose="020B0502040204020203" pitchFamily="34" charset="0"/>
                <a:cs typeface="Segoe UI Light" panose="020B0502040204020203" pitchFamily="34" charset="0"/>
              </a:rPr>
              <a:t> – Poverty to Prosperity (P2P)</a:t>
            </a:r>
            <a:endParaRPr lang="en-US" dirty="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9553073" y="1625364"/>
            <a:ext cx="1840831" cy="2862322"/>
          </a:xfrm>
          <a:prstGeom prst="rect">
            <a:avLst/>
          </a:prstGeom>
          <a:noFill/>
        </p:spPr>
        <p:txBody>
          <a:bodyPr wrap="square" rtlCol="0">
            <a:spAutoFit/>
          </a:bodyPr>
          <a:lstStyle/>
          <a:p>
            <a:r>
              <a:rPr lang="en-US" sz="2000" dirty="0" smtClean="0"/>
              <a:t>Near real time reports on both biotic and abiotic stresses on crops</a:t>
            </a:r>
          </a:p>
          <a:p>
            <a:endParaRPr lang="en-US" sz="2000" dirty="0"/>
          </a:p>
          <a:p>
            <a:r>
              <a:rPr lang="en-US" sz="2000" dirty="0" smtClean="0"/>
              <a:t>Government</a:t>
            </a:r>
          </a:p>
          <a:p>
            <a:r>
              <a:rPr lang="en-US" sz="2000" dirty="0" smtClean="0"/>
              <a:t>Farm Input Providers</a:t>
            </a:r>
            <a:endParaRPr lang="en-US" sz="2000"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611" t="42195" r="18777" b="23170"/>
          <a:stretch/>
        </p:blipFill>
        <p:spPr>
          <a:xfrm>
            <a:off x="3344089" y="2070756"/>
            <a:ext cx="2860119" cy="1971538"/>
          </a:xfrm>
          <a:prstGeom prst="rect">
            <a:avLst/>
          </a:prstGeom>
        </p:spPr>
      </p:pic>
    </p:spTree>
    <p:extLst>
      <p:ext uri="{BB962C8B-B14F-4D97-AF65-F5344CB8AC3E}">
        <p14:creationId xmlns:p14="http://schemas.microsoft.com/office/powerpoint/2010/main" val="3533458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9758" y="1356393"/>
            <a:ext cx="10515600" cy="4351338"/>
          </a:xfrm>
        </p:spPr>
        <p:txBody>
          <a:bodyPr>
            <a:normAutofit lnSpcReduction="10000"/>
          </a:bodyPr>
          <a:lstStyle/>
          <a:p>
            <a:pPr marL="0" indent="0">
              <a:buNone/>
            </a:pPr>
            <a:r>
              <a:rPr lang="en-US" dirty="0" smtClean="0"/>
              <a:t>Monetization</a:t>
            </a:r>
            <a:endParaRPr lang="en-US" dirty="0" smtClean="0"/>
          </a:p>
          <a:p>
            <a:r>
              <a:rPr lang="en-US" sz="3200" dirty="0" smtClean="0"/>
              <a:t>Nominal subscription fee</a:t>
            </a:r>
          </a:p>
          <a:p>
            <a:r>
              <a:rPr lang="en-US" sz="3200" dirty="0" smtClean="0"/>
              <a:t>Ad </a:t>
            </a:r>
            <a:r>
              <a:rPr lang="en-US" sz="3200" dirty="0" smtClean="0"/>
              <a:t>revenue</a:t>
            </a:r>
          </a:p>
          <a:p>
            <a:r>
              <a:rPr lang="en-US" sz="3200" dirty="0" smtClean="0"/>
              <a:t>Fee from businesses – Pesticides, farm implements</a:t>
            </a:r>
            <a:endParaRPr lang="en-US" sz="3200" dirty="0" smtClean="0"/>
          </a:p>
          <a:p>
            <a:pPr lvl="1"/>
            <a:endParaRPr lang="en-US" dirty="0" smtClean="0"/>
          </a:p>
          <a:p>
            <a:pPr marL="0" indent="0">
              <a:buNone/>
            </a:pPr>
            <a:r>
              <a:rPr lang="en-US" dirty="0" smtClean="0"/>
              <a:t>Partnerships</a:t>
            </a:r>
          </a:p>
          <a:p>
            <a:r>
              <a:rPr lang="en-US" dirty="0" smtClean="0"/>
              <a:t>Government agencies</a:t>
            </a:r>
          </a:p>
          <a:p>
            <a:r>
              <a:rPr lang="en-US" dirty="0" smtClean="0"/>
              <a:t>Fertilizer companies and pesticide companies </a:t>
            </a:r>
          </a:p>
          <a:p>
            <a:r>
              <a:rPr lang="en-US" dirty="0" smtClean="0"/>
              <a:t>Banks </a:t>
            </a:r>
          </a:p>
          <a:p>
            <a:pPr marL="457200" lvl="1" indent="0">
              <a:buNone/>
            </a:pPr>
            <a:endParaRPr lang="en-US" dirty="0" smtClean="0"/>
          </a:p>
        </p:txBody>
      </p:sp>
      <p:sp>
        <p:nvSpPr>
          <p:cNvPr id="4" name="Title 1"/>
          <p:cNvSpPr txBox="1">
            <a:spLocks/>
          </p:cNvSpPr>
          <p:nvPr/>
        </p:nvSpPr>
        <p:spPr>
          <a:xfrm>
            <a:off x="0" y="0"/>
            <a:ext cx="12192000" cy="625642"/>
          </a:xfrm>
          <a:prstGeom prst="rect">
            <a:avLst/>
          </a:prstGeom>
          <a:solidFill>
            <a:schemeClr val="accent2"/>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latin typeface="Segoe UI Light" panose="020B0502040204020203" pitchFamily="34" charset="0"/>
                <a:cs typeface="Segoe UI Light" panose="020B0502040204020203" pitchFamily="34" charset="0"/>
              </a:rPr>
              <a:t>Business model </a:t>
            </a:r>
            <a:r>
              <a:rPr lang="en-US" dirty="0" smtClean="0">
                <a:solidFill>
                  <a:schemeClr val="bg1"/>
                </a:solidFill>
                <a:latin typeface="Segoe UI Light" panose="020B0502040204020203" pitchFamily="34" charset="0"/>
                <a:cs typeface="Segoe UI Light" panose="020B0502040204020203" pitchFamily="34" charset="0"/>
              </a:rPr>
              <a:t>&amp; partnerships</a:t>
            </a: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45018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64" y="1694008"/>
            <a:ext cx="1593606" cy="2994370"/>
          </a:xfrm>
          <a:prstGeom prst="rect">
            <a:avLst/>
          </a:prstGeom>
        </p:spPr>
      </p:pic>
      <p:sp>
        <p:nvSpPr>
          <p:cNvPr id="11" name="Rectangle 10"/>
          <p:cNvSpPr/>
          <p:nvPr/>
        </p:nvSpPr>
        <p:spPr>
          <a:xfrm>
            <a:off x="0" y="0"/>
            <a:ext cx="12192000" cy="10141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5862568"/>
            <a:ext cx="12192000" cy="101415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6611" y="2451272"/>
            <a:ext cx="1356360" cy="1356360"/>
          </a:xfrm>
          <a:prstGeom prst="rect">
            <a:avLst/>
          </a:prstGeom>
        </p:spPr>
      </p:pic>
      <p:pic>
        <p:nvPicPr>
          <p:cNvPr id="15" name="Picture 10" descr="happy farmers6c"/>
          <p:cNvPicPr>
            <a:picLocks noChangeAspect="1" noChangeArrowheads="1"/>
          </p:cNvPicPr>
          <p:nvPr/>
        </p:nvPicPr>
        <p:blipFill>
          <a:blip r:embed="rId5" cstate="print">
            <a:extLst>
              <a:ext uri="{28A0092B-C50C-407E-A947-70E740481C1C}">
                <a14:useLocalDpi xmlns:a14="http://schemas.microsoft.com/office/drawing/2010/main" val="0"/>
              </a:ext>
            </a:extLst>
          </a:blip>
          <a:srcRect t="8607"/>
          <a:stretch>
            <a:fillRect/>
          </a:stretch>
        </p:blipFill>
        <p:spPr bwMode="auto">
          <a:xfrm>
            <a:off x="3970712" y="1694008"/>
            <a:ext cx="1787512" cy="29943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p:cNvGraphicFramePr/>
          <p:nvPr>
            <p:extLst>
              <p:ext uri="{D42A27DB-BD31-4B8C-83A1-F6EECF244321}">
                <p14:modId xmlns:p14="http://schemas.microsoft.com/office/powerpoint/2010/main" val="3990708527"/>
              </p:ext>
            </p:extLst>
          </p:nvPr>
        </p:nvGraphicFramePr>
        <p:xfrm>
          <a:off x="7950661" y="1648016"/>
          <a:ext cx="3471025" cy="35058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TextBox 16"/>
          <p:cNvSpPr txBox="1"/>
          <p:nvPr/>
        </p:nvSpPr>
        <p:spPr>
          <a:xfrm>
            <a:off x="3919725" y="6051666"/>
            <a:ext cx="3676997" cy="923330"/>
          </a:xfrm>
          <a:prstGeom prst="rect">
            <a:avLst/>
          </a:prstGeom>
          <a:noFill/>
        </p:spPr>
        <p:txBody>
          <a:bodyPr wrap="square" rtlCol="0">
            <a:spAutoFit/>
          </a:bodyPr>
          <a:lstStyle/>
          <a:p>
            <a:r>
              <a:rPr lang="en-US" sz="5400" dirty="0" smtClean="0"/>
              <a:t>Thank you</a:t>
            </a:r>
            <a:endParaRPr lang="en-US" sz="5400" dirty="0"/>
          </a:p>
        </p:txBody>
      </p:sp>
    </p:spTree>
    <p:extLst>
      <p:ext uri="{BB962C8B-B14F-4D97-AF65-F5344CB8AC3E}">
        <p14:creationId xmlns:p14="http://schemas.microsoft.com/office/powerpoint/2010/main" val="34183231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TotalTime>
  <Words>384</Words>
  <Application>Microsoft Office PowerPoint</Application>
  <PresentationFormat>Widescreen</PresentationFormat>
  <Paragraphs>75</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Segoe UI</vt:lpstr>
      <vt:lpstr>Segoe UI Light</vt:lpstr>
      <vt:lpstr>Times New Roman</vt:lpstr>
      <vt:lpstr>Office Theme</vt:lpstr>
      <vt:lpstr>KisaanSaathi  Enabling prosperity for farmers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Hack4Farming</dc:title>
  <dc:creator>Aruna Somendra (KOKA)</dc:creator>
  <cp:lastModifiedBy>Aruna Somendra (KOKA)</cp:lastModifiedBy>
  <cp:revision>219</cp:revision>
  <dcterms:created xsi:type="dcterms:W3CDTF">2016-05-12T07:38:58Z</dcterms:created>
  <dcterms:modified xsi:type="dcterms:W3CDTF">2016-05-13T09:32:38Z</dcterms:modified>
</cp:coreProperties>
</file>